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63" r:id="rId8"/>
    <p:sldId id="259" r:id="rId9"/>
    <p:sldId id="266" r:id="rId10"/>
    <p:sldId id="267" r:id="rId11"/>
    <p:sldId id="268" r:id="rId12"/>
    <p:sldId id="260" r:id="rId13"/>
    <p:sldId id="264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ED8DF1-1E5C-D649-A562-073748BFF5CF}" v="107" dt="2024-11-27T05:43:11.1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75"/>
    <p:restoredTop sz="94668"/>
  </p:normalViewPr>
  <p:slideViewPr>
    <p:cSldViewPr snapToGrid="0">
      <p:cViewPr varScale="1">
        <p:scale>
          <a:sx n="127" d="100"/>
          <a:sy n="127" d="100"/>
        </p:scale>
        <p:origin x="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949FF-7761-9B9A-34C5-E25618A10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5C8AE6-D859-8D51-7A14-19AB8AE802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62A6E-A2EC-4CBE-D489-C32BA3B6F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16D41-66CF-FBB3-C876-53BFD93F3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25661-01F5-2D25-3E13-2D5E7CA93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83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2BDC2-E032-B64E-8E3D-4E4FF5EAE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ECD40C-A3CD-8BE9-4C49-09E551EECD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3CB37-8D4C-D21C-489E-97C9735E3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3F9D1-1F2B-38BC-4585-47DD3670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E2F80F-6494-CE49-103E-EC819ED9B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836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887E0B-53E6-A590-52FC-56AF9E430D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FCB7D1-71DF-E6D5-6FDF-DCC04BABD9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48E0D-F73B-0B9F-C77A-6BA8F9619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FB46B-E58F-BA4B-327B-6CCFEF74D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D0BA19-98F8-B6F6-751B-EB14C1C38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707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B4012-2D5D-5F46-C3B0-6C3D94629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F331B-BFCB-889B-1BF0-5CADB7F85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4E0E2-7610-3916-36F8-13731F328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CD134-73FD-5994-3A0C-87B49AB7A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C04C4-A8A4-1629-DE6A-03ABA5919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82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ECD13-F4AD-F215-2E56-C92064BA4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925D9-2B71-9B95-5EDB-CD75F0D4C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EAC78-083A-DA1E-3079-C9DB5E194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6324E-F760-35F9-568F-A7B4B3765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89105-0D5C-1CDF-1C6A-A90FC0074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70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732A6-7E4B-3AFD-2E12-66B54F30B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0C1A2-F272-A704-30EB-646E8250D8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E1C9C-ED81-2362-8596-E78B19F71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2937C9-02B5-D4D1-BE03-1FD6F7628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DCCE39-9EFB-6FAF-15A9-D8609BAFA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4CC06-1E6B-CDBF-E99E-DEF8D26F8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373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80409-E6F5-18EB-1323-A760CE40C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2FBB6-3B39-ED7F-1199-17866EE65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08706-028A-6435-0F7B-F0ACCCC74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884CDB-0A08-9896-5465-922961DD5B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BDCB81-E82B-1C2C-0CFE-DCA1B99E5D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FC58B7-C38C-70ED-5D73-DF6C212D8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C22721-3EFF-08F6-771B-5C92F6C98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20898A-0D0C-DC73-47A0-585065B55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714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58728-9BC7-D8E1-EEE0-7FFDA8AC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5939EE-EE3E-0709-1DC8-3A334B9FA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F46065-CC04-7506-941E-AE349E354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E0AA66-21E0-043B-39E2-284129B99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21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D49153-43C6-41E2-77B9-F2581DE4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9E0BF9-7B8C-6971-238E-E5E35ADE5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125FFD-12EC-2EFC-1729-473F81DBC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632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A718-CB4F-6580-320E-8A10D15E1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0E212-0356-BA53-8DE2-4C28D82B0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422828-DC9C-3B53-C810-16C16B8DF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99F00-3FB8-63B4-262B-D453C7D05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28CF54-F8C0-DF87-EDEA-791542948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9657F-ACB3-2F45-D017-F0AF8D4B0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242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C1BF0-9DB6-53CD-E077-8BB45E514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F6396D-5333-24B0-1E61-90417796E9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61AEFE-FAD7-1E9D-D360-72226D6555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DBB32-98C7-A676-F847-B06C44C7C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30BAD-D049-C469-3854-67893A1DC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FB079D-2F8E-8829-0C1E-98579758B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401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1FEE8C-C2CB-D3DD-8D1F-1B6F10B81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63279-198D-8B44-9ACB-BF4D51D2F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6062C7-F55E-6251-AFB3-6E087A5545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1645FF-376F-F649-A76D-D0F1C9B1BAA5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12B22-E699-115C-DCF1-11E1CC3635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7CFDD-BE99-90E4-3D1B-28C9B9A76F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F6F51E-1701-B846-96D6-2464C79C0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944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tube with a white and silver pole&#10;&#10;Description automatically generated with medium confidence">
            <a:extLst>
              <a:ext uri="{FF2B5EF4-FFF2-40B4-BE49-F238E27FC236}">
                <a16:creationId xmlns:a16="http://schemas.microsoft.com/office/drawing/2014/main" id="{129F2DAF-F0AE-013C-27E2-83CEB2EB05A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728"/>
          <a:stretch/>
        </p:blipFill>
        <p:spPr bwMode="auto">
          <a:xfrm rot="16200000">
            <a:off x="1575641" y="763527"/>
            <a:ext cx="4074115" cy="33816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ounded Rectangle 2">
            <a:extLst>
              <a:ext uri="{FF2B5EF4-FFF2-40B4-BE49-F238E27FC236}">
                <a16:creationId xmlns:a16="http://schemas.microsoft.com/office/drawing/2014/main" id="{9D31E695-AE96-CA56-84E7-E7E637F88F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9596" y="1463004"/>
            <a:ext cx="1130300" cy="471075"/>
          </a:xfrm>
          <a:prstGeom prst="roundRect">
            <a:avLst>
              <a:gd name="adj" fmla="val 16667"/>
            </a:avLst>
          </a:prstGeom>
          <a:solidFill>
            <a:srgbClr val="156082"/>
          </a:solidFill>
          <a:ln w="12700">
            <a:solidFill>
              <a:srgbClr val="030E1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Couch &amp; Couch motor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AutoShape 9">
            <a:extLst>
              <a:ext uri="{FF2B5EF4-FFF2-40B4-BE49-F238E27FC236}">
                <a16:creationId xmlns:a16="http://schemas.microsoft.com/office/drawing/2014/main" id="{A756BA9E-A8EF-D1EC-BF87-5EDCAABBD6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446" y="772477"/>
            <a:ext cx="1130300" cy="339725"/>
          </a:xfrm>
          <a:prstGeom prst="roundRect">
            <a:avLst>
              <a:gd name="adj" fmla="val 16667"/>
            </a:avLst>
          </a:prstGeom>
          <a:solidFill>
            <a:srgbClr val="156082"/>
          </a:solidFill>
          <a:ln w="12700">
            <a:solidFill>
              <a:srgbClr val="030E1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1D platform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B681BA5B-A8C3-33E0-268D-44E9AD9547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0103" y="3529956"/>
            <a:ext cx="1428750" cy="522288"/>
          </a:xfrm>
          <a:prstGeom prst="roundRect">
            <a:avLst>
              <a:gd name="adj" fmla="val 16667"/>
            </a:avLst>
          </a:prstGeom>
          <a:solidFill>
            <a:srgbClr val="156082"/>
          </a:solidFill>
          <a:ln w="12700">
            <a:solidFill>
              <a:srgbClr val="030E13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RealSense depth camera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1E9296F0-16A0-36F8-B781-8A1AD82E7DB2}"/>
              </a:ext>
            </a:extLst>
          </p:cNvPr>
          <p:cNvCxnSpPr/>
          <p:nvPr/>
        </p:nvCxnSpPr>
        <p:spPr>
          <a:xfrm flipV="1">
            <a:off x="3150236" y="858174"/>
            <a:ext cx="617855" cy="31940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63B6151F-23C8-17D9-E620-C58068AA80AA}"/>
              </a:ext>
            </a:extLst>
          </p:cNvPr>
          <p:cNvCxnSpPr/>
          <p:nvPr/>
        </p:nvCxnSpPr>
        <p:spPr>
          <a:xfrm>
            <a:off x="3040698" y="2813865"/>
            <a:ext cx="219075" cy="665480"/>
          </a:xfrm>
          <a:prstGeom prst="bentConnector3">
            <a:avLst>
              <a:gd name="adj1" fmla="val 103082"/>
            </a:avLst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Rectangle 10">
            <a:extLst>
              <a:ext uri="{FF2B5EF4-FFF2-40B4-BE49-F238E27FC236}">
                <a16:creationId xmlns:a16="http://schemas.microsoft.com/office/drawing/2014/main" id="{F76EE49C-3C46-A610-2600-7420E116CC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6A0B299B-1476-2A2E-5A5E-FF325D065B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3116927-4F51-2601-7E19-58D2644BE9D2}"/>
              </a:ext>
            </a:extLst>
          </p:cNvPr>
          <p:cNvSpPr/>
          <p:nvPr/>
        </p:nvSpPr>
        <p:spPr>
          <a:xfrm>
            <a:off x="5451507" y="2213308"/>
            <a:ext cx="514350" cy="26099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E6B198D-6783-0FD4-92C3-987AA0F48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857" y="170180"/>
            <a:ext cx="3886200" cy="25146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E31747B-E98C-DF4C-D97B-64F44F02BB43}"/>
              </a:ext>
            </a:extLst>
          </p:cNvPr>
          <p:cNvSpPr txBox="1"/>
          <p:nvPr/>
        </p:nvSpPr>
        <p:spPr>
          <a:xfrm>
            <a:off x="1921876" y="4607213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7AF38BB-908D-AE0C-AE07-3A50D0344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5857" y="2724690"/>
            <a:ext cx="3886200" cy="25146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C4E1A3C-2182-B49C-CB18-DE734EA3B8FE}"/>
              </a:ext>
            </a:extLst>
          </p:cNvPr>
          <p:cNvSpPr txBox="1"/>
          <p:nvPr/>
        </p:nvSpPr>
        <p:spPr>
          <a:xfrm>
            <a:off x="5584021" y="4607213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b)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426770B5-8D3C-01E3-005E-5432197D9D1D}"/>
              </a:ext>
            </a:extLst>
          </p:cNvPr>
          <p:cNvCxnSpPr>
            <a:cxnSpLocks/>
          </p:cNvCxnSpPr>
          <p:nvPr/>
        </p:nvCxnSpPr>
        <p:spPr>
          <a:xfrm flipV="1">
            <a:off x="3966611" y="1997563"/>
            <a:ext cx="818481" cy="34323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309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0EF320-811E-6C18-B210-238958ED4EF2}"/>
              </a:ext>
            </a:extLst>
          </p:cNvPr>
          <p:cNvSpPr txBox="1">
            <a:spLocks/>
          </p:cNvSpPr>
          <p:nvPr/>
        </p:nvSpPr>
        <p:spPr>
          <a:xfrm>
            <a:off x="273582" y="364457"/>
            <a:ext cx="9499169" cy="101422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Raspberry Pi connection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9A3BF4B-8331-3E26-D2E4-334C5AABFD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955" y="1378681"/>
            <a:ext cx="10124090" cy="4674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9814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DAA6228-6EF6-5F24-9BF7-1D94C980B0F7}"/>
              </a:ext>
            </a:extLst>
          </p:cNvPr>
          <p:cNvSpPr/>
          <p:nvPr/>
        </p:nvSpPr>
        <p:spPr>
          <a:xfrm>
            <a:off x="664322" y="254851"/>
            <a:ext cx="2914650" cy="502920"/>
          </a:xfrm>
          <a:prstGeom prst="roundRect">
            <a:avLst/>
          </a:prstGeom>
          <a:ln/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Target Tracking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14E2179-52D6-598F-8856-BE31912F8249}"/>
              </a:ext>
            </a:extLst>
          </p:cNvPr>
          <p:cNvSpPr/>
          <p:nvPr/>
        </p:nvSpPr>
        <p:spPr>
          <a:xfrm>
            <a:off x="8307182" y="254851"/>
            <a:ext cx="2914650" cy="50292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Couch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8F2B442-BFC7-74E5-AACE-4528FA60A4F4}"/>
              </a:ext>
            </a:extLst>
          </p:cNvPr>
          <p:cNvCxnSpPr>
            <a:cxnSpLocks/>
          </p:cNvCxnSpPr>
          <p:nvPr/>
        </p:nvCxnSpPr>
        <p:spPr>
          <a:xfrm>
            <a:off x="2121647" y="1535011"/>
            <a:ext cx="0" cy="388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BFE5DFC-4D32-F770-DE32-957AE57B21F5}"/>
              </a:ext>
            </a:extLst>
          </p:cNvPr>
          <p:cNvCxnSpPr>
            <a:cxnSpLocks/>
          </p:cNvCxnSpPr>
          <p:nvPr/>
        </p:nvCxnSpPr>
        <p:spPr>
          <a:xfrm>
            <a:off x="9789272" y="1580731"/>
            <a:ext cx="0" cy="342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5E0345D-D883-C00D-44A9-6499C981105B}"/>
              </a:ext>
            </a:extLst>
          </p:cNvPr>
          <p:cNvSpPr/>
          <p:nvPr/>
        </p:nvSpPr>
        <p:spPr>
          <a:xfrm>
            <a:off x="664322" y="988276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Input motion trace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D983822-222A-33F4-3713-8839F144E439}"/>
              </a:ext>
            </a:extLst>
          </p:cNvPr>
          <p:cNvSpPr/>
          <p:nvPr/>
        </p:nvSpPr>
        <p:spPr>
          <a:xfrm>
            <a:off x="664322" y="2016976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Feedback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3DB3CB6-D7BF-63B9-2699-1ED600EEFAA5}"/>
              </a:ext>
            </a:extLst>
          </p:cNvPr>
          <p:cNvSpPr/>
          <p:nvPr/>
        </p:nvSpPr>
        <p:spPr>
          <a:xfrm>
            <a:off x="664322" y="3081871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Updated positions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4B7A0CB-AA89-C340-5377-FD865FB1AC9F}"/>
              </a:ext>
            </a:extLst>
          </p:cNvPr>
          <p:cNvSpPr/>
          <p:nvPr/>
        </p:nvSpPr>
        <p:spPr>
          <a:xfrm>
            <a:off x="664322" y="4095331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KIM noise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9665B72-FE50-C8D3-C86F-7DBDBEFACB36}"/>
              </a:ext>
            </a:extLst>
          </p:cNvPr>
          <p:cNvSpPr/>
          <p:nvPr/>
        </p:nvSpPr>
        <p:spPr>
          <a:xfrm>
            <a:off x="664322" y="5151653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KIM latency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F02E168-027D-DE2E-F145-B06F589A64A7}"/>
              </a:ext>
            </a:extLst>
          </p:cNvPr>
          <p:cNvCxnSpPr>
            <a:cxnSpLocks/>
          </p:cNvCxnSpPr>
          <p:nvPr/>
        </p:nvCxnSpPr>
        <p:spPr>
          <a:xfrm>
            <a:off x="2121647" y="2599906"/>
            <a:ext cx="0" cy="388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EDC9DBE-2F7C-931C-EC21-FC5B184BCFA7}"/>
              </a:ext>
            </a:extLst>
          </p:cNvPr>
          <p:cNvCxnSpPr>
            <a:cxnSpLocks/>
          </p:cNvCxnSpPr>
          <p:nvPr/>
        </p:nvCxnSpPr>
        <p:spPr>
          <a:xfrm>
            <a:off x="2121647" y="3666706"/>
            <a:ext cx="0" cy="388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C28EA04-D12D-E2E3-6C2A-61A824365D4C}"/>
              </a:ext>
            </a:extLst>
          </p:cNvPr>
          <p:cNvCxnSpPr>
            <a:cxnSpLocks/>
          </p:cNvCxnSpPr>
          <p:nvPr/>
        </p:nvCxnSpPr>
        <p:spPr>
          <a:xfrm>
            <a:off x="2121647" y="4678261"/>
            <a:ext cx="0" cy="388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D05B695-2C14-987E-3E3F-CA4693FB774A}"/>
              </a:ext>
            </a:extLst>
          </p:cNvPr>
          <p:cNvSpPr/>
          <p:nvPr/>
        </p:nvSpPr>
        <p:spPr>
          <a:xfrm>
            <a:off x="8331947" y="988276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UDP receive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38B5AA0E-9022-7A0B-F6B2-4A3FAF643542}"/>
              </a:ext>
            </a:extLst>
          </p:cNvPr>
          <p:cNvSpPr/>
          <p:nvPr/>
        </p:nvSpPr>
        <p:spPr>
          <a:xfrm>
            <a:off x="664322" y="6158446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UDP send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2875F85-9F32-F552-4979-FBAC83DC1E93}"/>
              </a:ext>
            </a:extLst>
          </p:cNvPr>
          <p:cNvCxnSpPr>
            <a:cxnSpLocks/>
          </p:cNvCxnSpPr>
          <p:nvPr/>
        </p:nvCxnSpPr>
        <p:spPr>
          <a:xfrm>
            <a:off x="2121647" y="5769826"/>
            <a:ext cx="0" cy="3886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AFF8A7F9-C6AC-5B8C-53AC-8E76FD8D4FC5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 flipV="1">
            <a:off x="3578972" y="1239736"/>
            <a:ext cx="4752975" cy="51701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69545CD-07CA-0F10-CAEA-B6C81CD3456B}"/>
              </a:ext>
            </a:extLst>
          </p:cNvPr>
          <p:cNvSpPr/>
          <p:nvPr/>
        </p:nvSpPr>
        <p:spPr>
          <a:xfrm>
            <a:off x="8331947" y="2016976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Compensation algorithm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EB69A0F-2935-43F1-D1E6-32F3E761E4EE}"/>
              </a:ext>
            </a:extLst>
          </p:cNvPr>
          <p:cNvSpPr/>
          <p:nvPr/>
        </p:nvSpPr>
        <p:spPr>
          <a:xfrm>
            <a:off x="8331947" y="2969475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move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DB9EC9A2-BA07-CDF6-B4E5-BAC1D416434A}"/>
              </a:ext>
            </a:extLst>
          </p:cNvPr>
          <p:cNvSpPr/>
          <p:nvPr/>
        </p:nvSpPr>
        <p:spPr>
          <a:xfrm>
            <a:off x="8343899" y="4872571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positions </a:t>
            </a: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43B13CD9-3ECF-5D62-46B0-0F6106B369AD}"/>
              </a:ext>
            </a:extLst>
          </p:cNvPr>
          <p:cNvCxnSpPr>
            <a:cxnSpLocks/>
            <a:stCxn id="34" idx="1"/>
            <a:endCxn id="11" idx="3"/>
          </p:cNvCxnSpPr>
          <p:nvPr/>
        </p:nvCxnSpPr>
        <p:spPr>
          <a:xfrm rot="10800000">
            <a:off x="3578973" y="2268437"/>
            <a:ext cx="4764927" cy="2855595"/>
          </a:xfrm>
          <a:prstGeom prst="bentConnector3">
            <a:avLst>
              <a:gd name="adj1" fmla="val 41776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E7EB823-7D31-B345-5EA9-3FB9582FE8A6}"/>
              </a:ext>
            </a:extLst>
          </p:cNvPr>
          <p:cNvCxnSpPr>
            <a:cxnSpLocks/>
          </p:cNvCxnSpPr>
          <p:nvPr/>
        </p:nvCxnSpPr>
        <p:spPr>
          <a:xfrm>
            <a:off x="9801224" y="5433594"/>
            <a:ext cx="0" cy="336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2B7C489-1669-0288-BCAE-E778A1B30402}"/>
              </a:ext>
            </a:extLst>
          </p:cNvPr>
          <p:cNvCxnSpPr>
            <a:cxnSpLocks/>
          </p:cNvCxnSpPr>
          <p:nvPr/>
        </p:nvCxnSpPr>
        <p:spPr>
          <a:xfrm flipV="1">
            <a:off x="3578972" y="6221311"/>
            <a:ext cx="4752975" cy="342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15FD2EBE-7AA8-5714-3CC3-20E6B03908A6}"/>
              </a:ext>
            </a:extLst>
          </p:cNvPr>
          <p:cNvSpPr/>
          <p:nvPr/>
        </p:nvSpPr>
        <p:spPr>
          <a:xfrm>
            <a:off x="8531545" y="5854506"/>
            <a:ext cx="2539359" cy="9220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Motion plot in real-time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08202E2-854E-C962-E388-0153CC20C4F2}"/>
              </a:ext>
            </a:extLst>
          </p:cNvPr>
          <p:cNvCxnSpPr>
            <a:cxnSpLocks/>
          </p:cNvCxnSpPr>
          <p:nvPr/>
        </p:nvCxnSpPr>
        <p:spPr>
          <a:xfrm>
            <a:off x="9764507" y="2590381"/>
            <a:ext cx="0" cy="342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150D46A-1F78-0839-67C5-6A033EF8F49E}"/>
              </a:ext>
            </a:extLst>
          </p:cNvPr>
          <p:cNvCxnSpPr>
            <a:cxnSpLocks/>
          </p:cNvCxnSpPr>
          <p:nvPr/>
        </p:nvCxnSpPr>
        <p:spPr>
          <a:xfrm>
            <a:off x="9764507" y="3584791"/>
            <a:ext cx="0" cy="342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A3949827-EFFB-B43E-9F12-C5692E8781A8}"/>
              </a:ext>
            </a:extLst>
          </p:cNvPr>
          <p:cNvSpPr/>
          <p:nvPr/>
        </p:nvSpPr>
        <p:spPr>
          <a:xfrm>
            <a:off x="8343899" y="4040087"/>
            <a:ext cx="2914650" cy="502920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error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0191662-7D00-EFD6-0648-24D2F701CB52}"/>
              </a:ext>
            </a:extLst>
          </p:cNvPr>
          <p:cNvCxnSpPr>
            <a:cxnSpLocks/>
          </p:cNvCxnSpPr>
          <p:nvPr/>
        </p:nvCxnSpPr>
        <p:spPr>
          <a:xfrm>
            <a:off x="9788456" y="4546837"/>
            <a:ext cx="0" cy="3429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80B023E9-AD9B-2EE2-6D14-4D4ACDA63211}"/>
              </a:ext>
            </a:extLst>
          </p:cNvPr>
          <p:cNvSpPr txBox="1"/>
          <p:nvPr/>
        </p:nvSpPr>
        <p:spPr>
          <a:xfrm>
            <a:off x="4551903" y="248039"/>
            <a:ext cx="27594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KIM + Couch emulator</a:t>
            </a:r>
          </a:p>
        </p:txBody>
      </p:sp>
    </p:spTree>
    <p:extLst>
      <p:ext uri="{BB962C8B-B14F-4D97-AF65-F5344CB8AC3E}">
        <p14:creationId xmlns:p14="http://schemas.microsoft.com/office/powerpoint/2010/main" val="3688762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7DA62E8-3510-616B-03F9-84AEBDB32221}"/>
              </a:ext>
            </a:extLst>
          </p:cNvPr>
          <p:cNvSpPr/>
          <p:nvPr/>
        </p:nvSpPr>
        <p:spPr>
          <a:xfrm>
            <a:off x="619366" y="1301240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031964F-DB6D-8AA7-4B87-AED7586F743C}"/>
              </a:ext>
            </a:extLst>
          </p:cNvPr>
          <p:cNvSpPr/>
          <p:nvPr/>
        </p:nvSpPr>
        <p:spPr>
          <a:xfrm>
            <a:off x="619366" y="1976154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16EAF9C-DDD0-3A09-5687-15C9F502972F}"/>
              </a:ext>
            </a:extLst>
          </p:cNvPr>
          <p:cNvSpPr/>
          <p:nvPr/>
        </p:nvSpPr>
        <p:spPr>
          <a:xfrm>
            <a:off x="619366" y="2651068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67C52DD-2470-053A-11FB-096D78542E8E}"/>
              </a:ext>
            </a:extLst>
          </p:cNvPr>
          <p:cNvSpPr/>
          <p:nvPr/>
        </p:nvSpPr>
        <p:spPr>
          <a:xfrm>
            <a:off x="619365" y="3311992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E5AE2A4-DC1D-61D5-C805-87F15DF794B3}"/>
              </a:ext>
            </a:extLst>
          </p:cNvPr>
          <p:cNvSpPr/>
          <p:nvPr/>
        </p:nvSpPr>
        <p:spPr>
          <a:xfrm>
            <a:off x="619365" y="3986906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C0D277-2314-D603-D158-21F63CD08AD3}"/>
              </a:ext>
            </a:extLst>
          </p:cNvPr>
          <p:cNvSpPr/>
          <p:nvPr/>
        </p:nvSpPr>
        <p:spPr>
          <a:xfrm>
            <a:off x="619365" y="4661820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E6DA6A4-2752-590A-7C13-A3F7A871EABD}"/>
              </a:ext>
            </a:extLst>
          </p:cNvPr>
          <p:cNvSpPr/>
          <p:nvPr/>
        </p:nvSpPr>
        <p:spPr>
          <a:xfrm>
            <a:off x="619365" y="5336734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DDE61D5-DA03-5AD7-110D-3A701147DA16}"/>
              </a:ext>
            </a:extLst>
          </p:cNvPr>
          <p:cNvSpPr/>
          <p:nvPr/>
        </p:nvSpPr>
        <p:spPr>
          <a:xfrm>
            <a:off x="619364" y="5997658"/>
            <a:ext cx="3852149" cy="50467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410653B-E388-1626-8591-22C7B9E61793}"/>
              </a:ext>
            </a:extLst>
          </p:cNvPr>
          <p:cNvCxnSpPr>
            <a:cxnSpLocks/>
          </p:cNvCxnSpPr>
          <p:nvPr/>
        </p:nvCxnSpPr>
        <p:spPr>
          <a:xfrm>
            <a:off x="5576835" y="1507253"/>
            <a:ext cx="26326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A8DCA8F-24A9-D425-58BC-D284E0F74617}"/>
              </a:ext>
            </a:extLst>
          </p:cNvPr>
          <p:cNvSpPr txBox="1"/>
          <p:nvPr/>
        </p:nvSpPr>
        <p:spPr>
          <a:xfrm>
            <a:off x="1733100" y="846786"/>
            <a:ext cx="1624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Target tracking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494C28-462B-D03C-DB7D-16418C57A78A}"/>
              </a:ext>
            </a:extLst>
          </p:cNvPr>
          <p:cNvSpPr txBox="1"/>
          <p:nvPr/>
        </p:nvSpPr>
        <p:spPr>
          <a:xfrm>
            <a:off x="8852598" y="904351"/>
            <a:ext cx="1819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Couch response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5739481-8AF0-9552-08FE-0B8A33FF0C5D}"/>
              </a:ext>
            </a:extLst>
          </p:cNvPr>
          <p:cNvSpPr/>
          <p:nvPr/>
        </p:nvSpPr>
        <p:spPr>
          <a:xfrm>
            <a:off x="8397355" y="1507252"/>
            <a:ext cx="2934119" cy="150385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moving</a:t>
            </a:r>
          </a:p>
        </p:txBody>
      </p:sp>
      <p:sp>
        <p:nvSpPr>
          <p:cNvPr id="19" name="&quot;No&quot; Symbol 18">
            <a:extLst>
              <a:ext uri="{FF2B5EF4-FFF2-40B4-BE49-F238E27FC236}">
                <a16:creationId xmlns:a16="http://schemas.microsoft.com/office/drawing/2014/main" id="{FD77893F-4FD6-B2DA-6179-815113D41FF4}"/>
              </a:ext>
            </a:extLst>
          </p:cNvPr>
          <p:cNvSpPr/>
          <p:nvPr/>
        </p:nvSpPr>
        <p:spPr>
          <a:xfrm>
            <a:off x="7717134" y="1976154"/>
            <a:ext cx="371790" cy="360044"/>
          </a:xfrm>
          <a:prstGeom prst="noSmoking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&quot;No&quot; Symbol 19">
            <a:extLst>
              <a:ext uri="{FF2B5EF4-FFF2-40B4-BE49-F238E27FC236}">
                <a16:creationId xmlns:a16="http://schemas.microsoft.com/office/drawing/2014/main" id="{7DA9EC2D-9CCA-A0AC-89F9-83E60B3FF5EC}"/>
              </a:ext>
            </a:extLst>
          </p:cNvPr>
          <p:cNvSpPr/>
          <p:nvPr/>
        </p:nvSpPr>
        <p:spPr>
          <a:xfrm>
            <a:off x="7717134" y="2651068"/>
            <a:ext cx="371790" cy="360044"/>
          </a:xfrm>
          <a:prstGeom prst="noSmoking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39E7E1D-94E0-DD38-1E45-C70B17879214}"/>
              </a:ext>
            </a:extLst>
          </p:cNvPr>
          <p:cNvCxnSpPr/>
          <p:nvPr/>
        </p:nvCxnSpPr>
        <p:spPr>
          <a:xfrm>
            <a:off x="5576835" y="2156176"/>
            <a:ext cx="17082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F48FB05-4C84-07D9-BA00-4B7B7D13D68C}"/>
              </a:ext>
            </a:extLst>
          </p:cNvPr>
          <p:cNvCxnSpPr/>
          <p:nvPr/>
        </p:nvCxnSpPr>
        <p:spPr>
          <a:xfrm>
            <a:off x="5576835" y="2903403"/>
            <a:ext cx="17082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D643A34B-22D0-7D0B-226D-90A3620EC611}"/>
              </a:ext>
            </a:extLst>
          </p:cNvPr>
          <p:cNvSpPr/>
          <p:nvPr/>
        </p:nvSpPr>
        <p:spPr>
          <a:xfrm>
            <a:off x="8397355" y="3548744"/>
            <a:ext cx="2934119" cy="232086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moving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ABC82AC-D946-A871-0EF6-249CCB4D0CFF}"/>
              </a:ext>
            </a:extLst>
          </p:cNvPr>
          <p:cNvCxnSpPr>
            <a:cxnSpLocks/>
          </p:cNvCxnSpPr>
          <p:nvPr/>
        </p:nvCxnSpPr>
        <p:spPr>
          <a:xfrm>
            <a:off x="5576835" y="3548744"/>
            <a:ext cx="26326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&quot;No&quot; Symbol 25">
            <a:extLst>
              <a:ext uri="{FF2B5EF4-FFF2-40B4-BE49-F238E27FC236}">
                <a16:creationId xmlns:a16="http://schemas.microsoft.com/office/drawing/2014/main" id="{8A71BFC9-CF84-2647-29A1-71B11E505984}"/>
              </a:ext>
            </a:extLst>
          </p:cNvPr>
          <p:cNvSpPr/>
          <p:nvPr/>
        </p:nvSpPr>
        <p:spPr>
          <a:xfrm>
            <a:off x="7745745" y="3991887"/>
            <a:ext cx="371790" cy="360044"/>
          </a:xfrm>
          <a:prstGeom prst="noSmoking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&quot;No&quot; Symbol 26">
            <a:extLst>
              <a:ext uri="{FF2B5EF4-FFF2-40B4-BE49-F238E27FC236}">
                <a16:creationId xmlns:a16="http://schemas.microsoft.com/office/drawing/2014/main" id="{4D290D56-C5B0-DB84-8513-1929F7C95888}"/>
              </a:ext>
            </a:extLst>
          </p:cNvPr>
          <p:cNvSpPr/>
          <p:nvPr/>
        </p:nvSpPr>
        <p:spPr>
          <a:xfrm>
            <a:off x="7745745" y="4666801"/>
            <a:ext cx="371790" cy="360044"/>
          </a:xfrm>
          <a:prstGeom prst="noSmoking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453CAE0-08BA-BF8C-72B0-B39A35621F72}"/>
              </a:ext>
            </a:extLst>
          </p:cNvPr>
          <p:cNvCxnSpPr/>
          <p:nvPr/>
        </p:nvCxnSpPr>
        <p:spPr>
          <a:xfrm>
            <a:off x="5605446" y="4171909"/>
            <a:ext cx="17082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3D389A9-2D24-426E-7D0E-706F39C15B3C}"/>
              </a:ext>
            </a:extLst>
          </p:cNvPr>
          <p:cNvCxnSpPr/>
          <p:nvPr/>
        </p:nvCxnSpPr>
        <p:spPr>
          <a:xfrm>
            <a:off x="5605446" y="4919136"/>
            <a:ext cx="17082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&quot;No&quot; Symbol 29">
            <a:extLst>
              <a:ext uri="{FF2B5EF4-FFF2-40B4-BE49-F238E27FC236}">
                <a16:creationId xmlns:a16="http://schemas.microsoft.com/office/drawing/2014/main" id="{DF8273D1-3FB6-64E9-961C-90460FC68C38}"/>
              </a:ext>
            </a:extLst>
          </p:cNvPr>
          <p:cNvSpPr/>
          <p:nvPr/>
        </p:nvSpPr>
        <p:spPr>
          <a:xfrm>
            <a:off x="7745745" y="5324967"/>
            <a:ext cx="371790" cy="360044"/>
          </a:xfrm>
          <a:prstGeom prst="noSmoking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80FDBB8-62C1-1536-0361-DCF44C700BEE}"/>
              </a:ext>
            </a:extLst>
          </p:cNvPr>
          <p:cNvCxnSpPr/>
          <p:nvPr/>
        </p:nvCxnSpPr>
        <p:spPr>
          <a:xfrm>
            <a:off x="5605446" y="5577302"/>
            <a:ext cx="17082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ED00E327-7B02-EB5C-4B6C-F0309B9F3BB5}"/>
              </a:ext>
            </a:extLst>
          </p:cNvPr>
          <p:cNvSpPr/>
          <p:nvPr/>
        </p:nvSpPr>
        <p:spPr>
          <a:xfrm>
            <a:off x="8397355" y="6249993"/>
            <a:ext cx="2934119" cy="504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moving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42C5969-AA73-5042-8743-1CBC7CD8964D}"/>
              </a:ext>
            </a:extLst>
          </p:cNvPr>
          <p:cNvCxnSpPr>
            <a:cxnSpLocks/>
          </p:cNvCxnSpPr>
          <p:nvPr/>
        </p:nvCxnSpPr>
        <p:spPr>
          <a:xfrm>
            <a:off x="5576835" y="6249993"/>
            <a:ext cx="26326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89F66331-BA9D-D33C-3425-2FCC8418A904}"/>
              </a:ext>
            </a:extLst>
          </p:cNvPr>
          <p:cNvSpPr txBox="1"/>
          <p:nvPr/>
        </p:nvSpPr>
        <p:spPr>
          <a:xfrm>
            <a:off x="522514" y="291402"/>
            <a:ext cx="80629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Couch Compensation – Always compensate on latest measurement</a:t>
            </a:r>
          </a:p>
        </p:txBody>
      </p:sp>
    </p:spTree>
    <p:extLst>
      <p:ext uri="{BB962C8B-B14F-4D97-AF65-F5344CB8AC3E}">
        <p14:creationId xmlns:p14="http://schemas.microsoft.com/office/powerpoint/2010/main" val="155922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162B3-C153-3F1C-6273-4129C43B1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123" y="537222"/>
            <a:ext cx="9945029" cy="1005588"/>
          </a:xfrm>
        </p:spPr>
        <p:txBody>
          <a:bodyPr>
            <a:normAutofit fontScale="90000"/>
          </a:bodyPr>
          <a:lstStyle/>
          <a:p>
            <a:r>
              <a:rPr lang="en-US" dirty="0"/>
              <a:t>Couch Tracking Flowchart –with Intel </a:t>
            </a:r>
            <a:r>
              <a:rPr lang="en-US" dirty="0" err="1"/>
              <a:t>Realsense</a:t>
            </a:r>
            <a:r>
              <a:rPr lang="en-US" dirty="0"/>
              <a:t> depth camera </a:t>
            </a:r>
            <a:r>
              <a:rPr lang="en-US" dirty="0" err="1"/>
              <a:t>UDPsender_realtime.py</a:t>
            </a:r>
            <a:endParaRPr lang="en-US" dirty="0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50F63019-6B70-5403-56F6-898D97310A4F}"/>
              </a:ext>
            </a:extLst>
          </p:cNvPr>
          <p:cNvSpPr/>
          <p:nvPr/>
        </p:nvSpPr>
        <p:spPr>
          <a:xfrm>
            <a:off x="265123" y="3356706"/>
            <a:ext cx="3328850" cy="1099323"/>
          </a:xfrm>
          <a:prstGeom prst="parallelogram">
            <a:avLst>
              <a:gd name="adj" fmla="val 77239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Couch                       </a:t>
            </a:r>
          </a:p>
        </p:txBody>
      </p:sp>
      <p:sp>
        <p:nvSpPr>
          <p:cNvPr id="6" name="Cube 5">
            <a:extLst>
              <a:ext uri="{FF2B5EF4-FFF2-40B4-BE49-F238E27FC236}">
                <a16:creationId xmlns:a16="http://schemas.microsoft.com/office/drawing/2014/main" id="{EC88C2E5-1ABF-E29E-4F13-46E7A1BFF838}"/>
              </a:ext>
            </a:extLst>
          </p:cNvPr>
          <p:cNvSpPr/>
          <p:nvPr/>
        </p:nvSpPr>
        <p:spPr>
          <a:xfrm>
            <a:off x="1674950" y="3544671"/>
            <a:ext cx="412595" cy="401443"/>
          </a:xfrm>
          <a:prstGeom prst="cub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AB1DF0B-B96E-0988-717E-C1AA2F9238C8}"/>
              </a:ext>
            </a:extLst>
          </p:cNvPr>
          <p:cNvSpPr/>
          <p:nvPr/>
        </p:nvSpPr>
        <p:spPr>
          <a:xfrm>
            <a:off x="267629" y="2468015"/>
            <a:ext cx="1828800" cy="30108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Input Trace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085C7A8-00C2-B58D-A288-A795429FB87B}"/>
              </a:ext>
            </a:extLst>
          </p:cNvPr>
          <p:cNvCxnSpPr>
            <a:cxnSpLocks/>
          </p:cNvCxnSpPr>
          <p:nvPr/>
        </p:nvCxnSpPr>
        <p:spPr>
          <a:xfrm>
            <a:off x="1182029" y="2928464"/>
            <a:ext cx="422297" cy="6162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3" name="Up-down Arrow 12">
            <a:extLst>
              <a:ext uri="{FF2B5EF4-FFF2-40B4-BE49-F238E27FC236}">
                <a16:creationId xmlns:a16="http://schemas.microsoft.com/office/drawing/2014/main" id="{49C49F53-4FBA-409A-24CB-AF05FCC67842}"/>
              </a:ext>
            </a:extLst>
          </p:cNvPr>
          <p:cNvSpPr/>
          <p:nvPr/>
        </p:nvSpPr>
        <p:spPr>
          <a:xfrm rot="5400000">
            <a:off x="2106132" y="4208168"/>
            <a:ext cx="200721" cy="691375"/>
          </a:xfrm>
          <a:prstGeom prst="up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Up-down Arrow 13">
            <a:extLst>
              <a:ext uri="{FF2B5EF4-FFF2-40B4-BE49-F238E27FC236}">
                <a16:creationId xmlns:a16="http://schemas.microsoft.com/office/drawing/2014/main" id="{82F52EAF-035B-3B19-2BD7-0A127CEEBD3D}"/>
              </a:ext>
            </a:extLst>
          </p:cNvPr>
          <p:cNvSpPr/>
          <p:nvPr/>
        </p:nvSpPr>
        <p:spPr>
          <a:xfrm rot="5400000">
            <a:off x="1158278" y="3479367"/>
            <a:ext cx="200721" cy="691375"/>
          </a:xfrm>
          <a:prstGeom prst="up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ABCCDBF-D8E8-9CDB-9B98-FAD9E04CE63B}"/>
              </a:ext>
            </a:extLst>
          </p:cNvPr>
          <p:cNvSpPr/>
          <p:nvPr/>
        </p:nvSpPr>
        <p:spPr>
          <a:xfrm>
            <a:off x="1860805" y="4807545"/>
            <a:ext cx="1828800" cy="30108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Motor</a:t>
            </a:r>
          </a:p>
        </p:txBody>
      </p:sp>
      <p:pic>
        <p:nvPicPr>
          <p:cNvPr id="18" name="Graphic 17" descr="Web cam with solid fill">
            <a:extLst>
              <a:ext uri="{FF2B5EF4-FFF2-40B4-BE49-F238E27FC236}">
                <a16:creationId xmlns:a16="http://schemas.microsoft.com/office/drawing/2014/main" id="{62771FAC-687B-6F2E-92EF-547F7F1BF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83366" y="3501858"/>
            <a:ext cx="507663" cy="507663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1A720F3-8215-5118-7A67-F0C80A3AE226}"/>
              </a:ext>
            </a:extLst>
          </p:cNvPr>
          <p:cNvSpPr/>
          <p:nvPr/>
        </p:nvSpPr>
        <p:spPr>
          <a:xfrm>
            <a:off x="4217427" y="3107362"/>
            <a:ext cx="1828800" cy="30108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DA6267F-BD73-B15C-2ECA-3590E6BFA26F}"/>
              </a:ext>
            </a:extLst>
          </p:cNvPr>
          <p:cNvCxnSpPr/>
          <p:nvPr/>
        </p:nvCxnSpPr>
        <p:spPr>
          <a:xfrm>
            <a:off x="2775205" y="3776287"/>
            <a:ext cx="66056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FFBCE89-1F79-5665-8452-88C3DC155AFB}"/>
              </a:ext>
            </a:extLst>
          </p:cNvPr>
          <p:cNvCxnSpPr>
            <a:cxnSpLocks/>
          </p:cNvCxnSpPr>
          <p:nvPr/>
        </p:nvCxnSpPr>
        <p:spPr>
          <a:xfrm flipH="1">
            <a:off x="3455428" y="4009521"/>
            <a:ext cx="481769" cy="6544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0ACF2EF3-27F8-14FB-3E6B-A730183D2AA1}"/>
              </a:ext>
            </a:extLst>
          </p:cNvPr>
          <p:cNvSpPr/>
          <p:nvPr/>
        </p:nvSpPr>
        <p:spPr>
          <a:xfrm>
            <a:off x="4052221" y="3993342"/>
            <a:ext cx="2595968" cy="70382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ROI1, ROI2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AF9775-C763-6536-88CC-6F314C09713D}"/>
              </a:ext>
            </a:extLst>
          </p:cNvPr>
          <p:cNvSpPr txBox="1"/>
          <p:nvPr/>
        </p:nvSpPr>
        <p:spPr>
          <a:xfrm>
            <a:off x="7284203" y="2259725"/>
            <a:ext cx="46401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Platform moves in 1D, based on the input trace.</a:t>
            </a:r>
          </a:p>
          <a:p>
            <a:pPr marL="342900" indent="-342900">
              <a:buAutoNum type="arabicPeriod"/>
            </a:pPr>
            <a:r>
              <a:rPr lang="en-US" dirty="0"/>
              <a:t>Depth camera measures depth values in real-time. Write to csv file, frame number, timestamp, ROI1 depth values (1D platform), ROI2 depth values (couch)</a:t>
            </a:r>
          </a:p>
          <a:p>
            <a:pPr marL="342900" indent="-342900">
              <a:buAutoNum type="arabicPeriod" startAt="3"/>
            </a:pPr>
            <a:r>
              <a:rPr lang="en-US" dirty="0"/>
              <a:t>Couch is receiving ROI1 depth values via UDP in real-time. Motor travel in opposite direction of 1D platform to achieve motion compensation. </a:t>
            </a:r>
          </a:p>
          <a:p>
            <a:r>
              <a:rPr lang="en-US" dirty="0"/>
              <a:t>*** For code details please see couch tracking pseudocode document. 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501F2AC-FB4D-89E6-A7AC-E4AA17C012A2}"/>
              </a:ext>
            </a:extLst>
          </p:cNvPr>
          <p:cNvSpPr/>
          <p:nvPr/>
        </p:nvSpPr>
        <p:spPr>
          <a:xfrm>
            <a:off x="2145656" y="3107361"/>
            <a:ext cx="955579" cy="427953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1D platform</a:t>
            </a:r>
          </a:p>
        </p:txBody>
      </p:sp>
    </p:spTree>
    <p:extLst>
      <p:ext uri="{BB962C8B-B14F-4D97-AF65-F5344CB8AC3E}">
        <p14:creationId xmlns:p14="http://schemas.microsoft.com/office/powerpoint/2010/main" val="3301018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FDD79-1A97-B441-6511-B5221089E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82" y="364457"/>
            <a:ext cx="9499169" cy="1014224"/>
          </a:xfrm>
        </p:spPr>
        <p:txBody>
          <a:bodyPr>
            <a:normAutofit fontScale="90000"/>
          </a:bodyPr>
          <a:lstStyle/>
          <a:p>
            <a:r>
              <a:rPr lang="en-US" dirty="0"/>
              <a:t>Couch Tracking with pre-recorded trace Flowchart – </a:t>
            </a:r>
            <a:r>
              <a:rPr lang="en-US" dirty="0" err="1"/>
              <a:t>UDPsend_trace.py</a:t>
            </a:r>
            <a:endParaRPr lang="en-US" dirty="0"/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AB8E7688-8E09-0096-E590-EC70B2FB9C8C}"/>
              </a:ext>
            </a:extLst>
          </p:cNvPr>
          <p:cNvSpPr/>
          <p:nvPr/>
        </p:nvSpPr>
        <p:spPr>
          <a:xfrm>
            <a:off x="1347912" y="3653159"/>
            <a:ext cx="412595" cy="401443"/>
          </a:xfrm>
          <a:prstGeom prst="cub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3E5493F-3A0C-ADC5-C1C2-33331C27ABB2}"/>
              </a:ext>
            </a:extLst>
          </p:cNvPr>
          <p:cNvSpPr/>
          <p:nvPr/>
        </p:nvSpPr>
        <p:spPr>
          <a:xfrm>
            <a:off x="619367" y="2903238"/>
            <a:ext cx="1828800" cy="30108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Input Trace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73AEC8A-0D17-3BF3-96F7-F4D8224A63DB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533767" y="3257290"/>
            <a:ext cx="70623" cy="3958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8" name="Up-down Arrow 7">
            <a:extLst>
              <a:ext uri="{FF2B5EF4-FFF2-40B4-BE49-F238E27FC236}">
                <a16:creationId xmlns:a16="http://schemas.microsoft.com/office/drawing/2014/main" id="{6A08AB6D-19F6-5504-E86A-17D194F48F61}"/>
              </a:ext>
            </a:extLst>
          </p:cNvPr>
          <p:cNvSpPr/>
          <p:nvPr/>
        </p:nvSpPr>
        <p:spPr>
          <a:xfrm rot="5400000">
            <a:off x="1504029" y="3962604"/>
            <a:ext cx="200721" cy="691375"/>
          </a:xfrm>
          <a:prstGeom prst="up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Web cam with solid fill">
            <a:extLst>
              <a:ext uri="{FF2B5EF4-FFF2-40B4-BE49-F238E27FC236}">
                <a16:creationId xmlns:a16="http://schemas.microsoft.com/office/drawing/2014/main" id="{6E36190A-7F17-8292-FC7A-719DAAFED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74558" y="3656742"/>
            <a:ext cx="507663" cy="507663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CD32A7E-53CB-49EB-5B52-19CE6D47A562}"/>
              </a:ext>
            </a:extLst>
          </p:cNvPr>
          <p:cNvSpPr/>
          <p:nvPr/>
        </p:nvSpPr>
        <p:spPr>
          <a:xfrm>
            <a:off x="3194366" y="3304682"/>
            <a:ext cx="1828800" cy="30108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5EA953-F1DF-7DD4-96ED-2DEAC675B067}"/>
              </a:ext>
            </a:extLst>
          </p:cNvPr>
          <p:cNvCxnSpPr>
            <a:cxnSpLocks/>
          </p:cNvCxnSpPr>
          <p:nvPr/>
        </p:nvCxnSpPr>
        <p:spPr>
          <a:xfrm>
            <a:off x="2117883" y="3910574"/>
            <a:ext cx="66056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8855C5B9-343E-1A51-07F5-E804D26DC6BA}"/>
              </a:ext>
            </a:extLst>
          </p:cNvPr>
          <p:cNvSpPr/>
          <p:nvPr/>
        </p:nvSpPr>
        <p:spPr>
          <a:xfrm>
            <a:off x="2448167" y="4365988"/>
            <a:ext cx="2595968" cy="50467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ROI1,</a:t>
            </a:r>
            <a:r>
              <a:rPr lang="en-US" dirty="0"/>
              <a:t> ROI2 </a:t>
            </a:r>
          </a:p>
        </p:txBody>
      </p:sp>
      <p:sp>
        <p:nvSpPr>
          <p:cNvPr id="17" name="Down Arrow 16">
            <a:extLst>
              <a:ext uri="{FF2B5EF4-FFF2-40B4-BE49-F238E27FC236}">
                <a16:creationId xmlns:a16="http://schemas.microsoft.com/office/drawing/2014/main" id="{8ADCC0AB-C66D-E1A4-E36D-75456F9EF26D}"/>
              </a:ext>
            </a:extLst>
          </p:cNvPr>
          <p:cNvSpPr/>
          <p:nvPr/>
        </p:nvSpPr>
        <p:spPr>
          <a:xfrm rot="13917980">
            <a:off x="5968246" y="2817352"/>
            <a:ext cx="171108" cy="218790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nip Single Corner of Rectangle 17">
            <a:extLst>
              <a:ext uri="{FF2B5EF4-FFF2-40B4-BE49-F238E27FC236}">
                <a16:creationId xmlns:a16="http://schemas.microsoft.com/office/drawing/2014/main" id="{C8024E91-5439-54C9-C4C7-127CD99D353A}"/>
              </a:ext>
            </a:extLst>
          </p:cNvPr>
          <p:cNvSpPr/>
          <p:nvPr/>
        </p:nvSpPr>
        <p:spPr>
          <a:xfrm>
            <a:off x="7377193" y="2694010"/>
            <a:ext cx="2138766" cy="418455"/>
          </a:xfrm>
          <a:prstGeom prst="snip1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UDP sender</a:t>
            </a:r>
          </a:p>
        </p:txBody>
      </p:sp>
      <p:sp>
        <p:nvSpPr>
          <p:cNvPr id="19" name="Parallelogram 18">
            <a:extLst>
              <a:ext uri="{FF2B5EF4-FFF2-40B4-BE49-F238E27FC236}">
                <a16:creationId xmlns:a16="http://schemas.microsoft.com/office/drawing/2014/main" id="{0211DC15-DDD5-4B80-1EA4-CB7D1330629D}"/>
              </a:ext>
            </a:extLst>
          </p:cNvPr>
          <p:cNvSpPr/>
          <p:nvPr/>
        </p:nvSpPr>
        <p:spPr>
          <a:xfrm>
            <a:off x="8652336" y="3910573"/>
            <a:ext cx="3077737" cy="908824"/>
          </a:xfrm>
          <a:prstGeom prst="parallelogram">
            <a:avLst>
              <a:gd name="adj" fmla="val 77239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12929E8-C1DF-0C21-8361-5FAA2A975299}"/>
              </a:ext>
            </a:extLst>
          </p:cNvPr>
          <p:cNvCxnSpPr>
            <a:cxnSpLocks/>
          </p:cNvCxnSpPr>
          <p:nvPr/>
        </p:nvCxnSpPr>
        <p:spPr>
          <a:xfrm>
            <a:off x="9252488" y="3257290"/>
            <a:ext cx="616321" cy="5251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Up-down Arrow 21">
            <a:extLst>
              <a:ext uri="{FF2B5EF4-FFF2-40B4-BE49-F238E27FC236}">
                <a16:creationId xmlns:a16="http://schemas.microsoft.com/office/drawing/2014/main" id="{AFEEB633-57F5-D8BA-6494-36B6045C10BE}"/>
              </a:ext>
            </a:extLst>
          </p:cNvPr>
          <p:cNvSpPr/>
          <p:nvPr/>
        </p:nvSpPr>
        <p:spPr>
          <a:xfrm rot="5400000">
            <a:off x="8897663" y="4745747"/>
            <a:ext cx="200721" cy="691375"/>
          </a:xfrm>
          <a:prstGeom prst="up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BD792941-7972-4FC9-4698-9DA8A31B7118}"/>
              </a:ext>
            </a:extLst>
          </p:cNvPr>
          <p:cNvSpPr/>
          <p:nvPr/>
        </p:nvSpPr>
        <p:spPr>
          <a:xfrm>
            <a:off x="9588285" y="4947539"/>
            <a:ext cx="1828800" cy="30108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Motor</a:t>
            </a:r>
          </a:p>
        </p:txBody>
      </p:sp>
      <p:pic>
        <p:nvPicPr>
          <p:cNvPr id="24" name="Graphic 23" descr="Web cam with solid fill">
            <a:extLst>
              <a:ext uri="{FF2B5EF4-FFF2-40B4-BE49-F238E27FC236}">
                <a16:creationId xmlns:a16="http://schemas.microsoft.com/office/drawing/2014/main" id="{E1BFF970-823B-7301-7E90-9F73AAA29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90422" y="3954099"/>
            <a:ext cx="507663" cy="507663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20D116EF-B6B0-D4AE-04F0-EB5CEC6F6560}"/>
              </a:ext>
            </a:extLst>
          </p:cNvPr>
          <p:cNvSpPr/>
          <p:nvPr/>
        </p:nvSpPr>
        <p:spPr>
          <a:xfrm>
            <a:off x="7310230" y="3677303"/>
            <a:ext cx="1828800" cy="301083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7916475-B3EA-C654-5021-53D27C7E7F01}"/>
              </a:ext>
            </a:extLst>
          </p:cNvPr>
          <p:cNvCxnSpPr>
            <a:cxnSpLocks/>
          </p:cNvCxnSpPr>
          <p:nvPr/>
        </p:nvCxnSpPr>
        <p:spPr>
          <a:xfrm>
            <a:off x="7498085" y="4265390"/>
            <a:ext cx="127395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BF0BB0E-2869-6D9C-0637-13A08B429391}"/>
              </a:ext>
            </a:extLst>
          </p:cNvPr>
          <p:cNvSpPr/>
          <p:nvPr/>
        </p:nvSpPr>
        <p:spPr>
          <a:xfrm>
            <a:off x="6051830" y="4648578"/>
            <a:ext cx="2605864" cy="66300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Frame No. Timestamp,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ROI1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/>
              <a:t> ROI2 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CC0C406-4234-00D5-2F4C-1ACD193607EE}"/>
              </a:ext>
            </a:extLst>
          </p:cNvPr>
          <p:cNvCxnSpPr/>
          <p:nvPr/>
        </p:nvCxnSpPr>
        <p:spPr>
          <a:xfrm>
            <a:off x="5666544" y="2694010"/>
            <a:ext cx="0" cy="288538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9C942B6F-C727-A850-8553-5D5E9352F670}"/>
              </a:ext>
            </a:extLst>
          </p:cNvPr>
          <p:cNvSpPr/>
          <p:nvPr/>
        </p:nvSpPr>
        <p:spPr>
          <a:xfrm>
            <a:off x="286205" y="4592938"/>
            <a:ext cx="955579" cy="427953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1D platform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7D26B685-6A41-F726-89F8-72BBE70F111F}"/>
              </a:ext>
            </a:extLst>
          </p:cNvPr>
          <p:cNvSpPr/>
          <p:nvPr/>
        </p:nvSpPr>
        <p:spPr>
          <a:xfrm>
            <a:off x="10844088" y="3328536"/>
            <a:ext cx="955579" cy="427953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Couch </a:t>
            </a:r>
          </a:p>
        </p:txBody>
      </p:sp>
    </p:spTree>
    <p:extLst>
      <p:ext uri="{BB962C8B-B14F-4D97-AF65-F5344CB8AC3E}">
        <p14:creationId xmlns:p14="http://schemas.microsoft.com/office/powerpoint/2010/main" val="943304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3">
            <a:extLst>
              <a:ext uri="{FF2B5EF4-FFF2-40B4-BE49-F238E27FC236}">
                <a16:creationId xmlns:a16="http://schemas.microsoft.com/office/drawing/2014/main" id="{996AE8DC-A908-831E-E12F-B95F2662AE39}"/>
              </a:ext>
            </a:extLst>
          </p:cNvPr>
          <p:cNvSpPr/>
          <p:nvPr/>
        </p:nvSpPr>
        <p:spPr>
          <a:xfrm>
            <a:off x="157778" y="675720"/>
            <a:ext cx="3578845" cy="1762681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Intel RealSense depth camera</a:t>
            </a:r>
          </a:p>
          <a:p>
            <a:pPr algn="ctr"/>
            <a:r>
              <a:rPr lang="en-US" dirty="0"/>
              <a:t>(Surface tracking)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E84F5DB2-ED47-33D6-7648-A46764C75BC6}"/>
              </a:ext>
            </a:extLst>
          </p:cNvPr>
          <p:cNvSpPr/>
          <p:nvPr/>
        </p:nvSpPr>
        <p:spPr>
          <a:xfrm>
            <a:off x="3736623" y="4096476"/>
            <a:ext cx="4707734" cy="2276103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Couch Compensation</a:t>
            </a:r>
          </a:p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48D4CC6-8641-F76B-865C-0640280C53CB}"/>
              </a:ext>
            </a:extLst>
          </p:cNvPr>
          <p:cNvSpPr/>
          <p:nvPr/>
        </p:nvSpPr>
        <p:spPr>
          <a:xfrm>
            <a:off x="4368533" y="675720"/>
            <a:ext cx="3578845" cy="1762681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KIM</a:t>
            </a:r>
          </a:p>
          <a:p>
            <a:pPr algn="ctr"/>
            <a:r>
              <a:rPr lang="en-US" dirty="0"/>
              <a:t>(Internal motion tracking)</a:t>
            </a:r>
          </a:p>
          <a:p>
            <a:pPr algn="ctr"/>
            <a:endParaRPr lang="en-US" dirty="0"/>
          </a:p>
        </p:txBody>
      </p:sp>
      <p:sp>
        <p:nvSpPr>
          <p:cNvPr id="5" name="Rectangle: Rounded Corners 3">
            <a:extLst>
              <a:ext uri="{FF2B5EF4-FFF2-40B4-BE49-F238E27FC236}">
                <a16:creationId xmlns:a16="http://schemas.microsoft.com/office/drawing/2014/main" id="{0408AF81-7B32-0F6F-8366-1860F87792C9}"/>
              </a:ext>
            </a:extLst>
          </p:cNvPr>
          <p:cNvSpPr/>
          <p:nvPr/>
        </p:nvSpPr>
        <p:spPr>
          <a:xfrm>
            <a:off x="8455377" y="675719"/>
            <a:ext cx="3578845" cy="1762681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Other methodologies…</a:t>
            </a:r>
          </a:p>
          <a:p>
            <a:pPr algn="ctr"/>
            <a:endParaRPr lang="en-US" dirty="0"/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0B07A904-1A03-4525-9A02-BA6BC4A19618}"/>
              </a:ext>
            </a:extLst>
          </p:cNvPr>
          <p:cNvSpPr/>
          <p:nvPr/>
        </p:nvSpPr>
        <p:spPr>
          <a:xfrm rot="13765741">
            <a:off x="2593343" y="3161429"/>
            <a:ext cx="1219201" cy="361244"/>
          </a:xfrm>
          <a:prstGeom prst="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D51073CC-15B7-A82B-1035-FC011ACCB268}"/>
              </a:ext>
            </a:extLst>
          </p:cNvPr>
          <p:cNvSpPr/>
          <p:nvPr/>
        </p:nvSpPr>
        <p:spPr>
          <a:xfrm rot="16200000">
            <a:off x="5480889" y="3086817"/>
            <a:ext cx="1219201" cy="361244"/>
          </a:xfrm>
          <a:prstGeom prst="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>
            <a:extLst>
              <a:ext uri="{FF2B5EF4-FFF2-40B4-BE49-F238E27FC236}">
                <a16:creationId xmlns:a16="http://schemas.microsoft.com/office/drawing/2014/main" id="{559BA658-24DB-E0AD-EEE3-3678A2A66EC5}"/>
              </a:ext>
            </a:extLst>
          </p:cNvPr>
          <p:cNvSpPr/>
          <p:nvPr/>
        </p:nvSpPr>
        <p:spPr>
          <a:xfrm rot="18217815">
            <a:off x="8379456" y="3161430"/>
            <a:ext cx="1219201" cy="361244"/>
          </a:xfrm>
          <a:prstGeom prst="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70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516738-12AE-76AD-AD12-3B2DF03160D6}"/>
              </a:ext>
            </a:extLst>
          </p:cNvPr>
          <p:cNvSpPr/>
          <p:nvPr/>
        </p:nvSpPr>
        <p:spPr>
          <a:xfrm>
            <a:off x="1862399" y="2177142"/>
            <a:ext cx="2434441" cy="2276103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Tracking Target</a:t>
            </a:r>
          </a:p>
          <a:p>
            <a:pPr algn="ctr"/>
            <a:r>
              <a:rPr lang="en-US" dirty="0"/>
              <a:t>(6Dof Robotic arm/</a:t>
            </a:r>
          </a:p>
          <a:p>
            <a:pPr algn="ctr"/>
            <a:r>
              <a:rPr lang="en-US" dirty="0"/>
              <a:t>1D motion platform)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B9C966-919E-CEFB-17D9-7A561ABB9CF6}"/>
              </a:ext>
            </a:extLst>
          </p:cNvPr>
          <p:cNvSpPr/>
          <p:nvPr/>
        </p:nvSpPr>
        <p:spPr>
          <a:xfrm>
            <a:off x="377983" y="5002956"/>
            <a:ext cx="5403272" cy="1217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Movable Couch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B8C63BA-D895-43AF-C0F9-E8B59435E980}"/>
              </a:ext>
            </a:extLst>
          </p:cNvPr>
          <p:cNvSpPr/>
          <p:nvPr/>
        </p:nvSpPr>
        <p:spPr>
          <a:xfrm>
            <a:off x="7297531" y="2177142"/>
            <a:ext cx="3315194" cy="203859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Tracking Tool</a:t>
            </a:r>
          </a:p>
          <a:p>
            <a:pPr algn="ctr"/>
            <a:r>
              <a:rPr lang="en-US" dirty="0"/>
              <a:t>(KIM/</a:t>
            </a:r>
          </a:p>
          <a:p>
            <a:pPr algn="ctr"/>
            <a:r>
              <a:rPr lang="en-US" dirty="0"/>
              <a:t>Depth measurement)</a:t>
            </a:r>
          </a:p>
        </p:txBody>
      </p:sp>
      <p:sp>
        <p:nvSpPr>
          <p:cNvPr id="2" name="Left Arrow 1">
            <a:extLst>
              <a:ext uri="{FF2B5EF4-FFF2-40B4-BE49-F238E27FC236}">
                <a16:creationId xmlns:a16="http://schemas.microsoft.com/office/drawing/2014/main" id="{14222A15-FD07-0FEB-A8F4-710F30F39476}"/>
              </a:ext>
            </a:extLst>
          </p:cNvPr>
          <p:cNvSpPr/>
          <p:nvPr/>
        </p:nvSpPr>
        <p:spPr>
          <a:xfrm rot="10800000" flipV="1">
            <a:off x="4972221" y="3264469"/>
            <a:ext cx="1253067" cy="329062"/>
          </a:xfrm>
          <a:prstGeom prst="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FC2C8DE1-D817-1450-EDBE-DC6A91A3A0D8}"/>
              </a:ext>
            </a:extLst>
          </p:cNvPr>
          <p:cNvSpPr/>
          <p:nvPr/>
        </p:nvSpPr>
        <p:spPr>
          <a:xfrm rot="19810836" flipV="1">
            <a:off x="6404973" y="4505508"/>
            <a:ext cx="1253067" cy="329062"/>
          </a:xfrm>
          <a:prstGeom prst="lef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FB8C44-C4B6-FF90-7F35-582E41628DF1}"/>
              </a:ext>
            </a:extLst>
          </p:cNvPr>
          <p:cNvSpPr txBox="1"/>
          <p:nvPr/>
        </p:nvSpPr>
        <p:spPr>
          <a:xfrm>
            <a:off x="4395844" y="2360215"/>
            <a:ext cx="2901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Target being tracked,</a:t>
            </a:r>
          </a:p>
          <a:p>
            <a:r>
              <a:rPr lang="en-US" dirty="0"/>
              <a:t>Positional measurement generated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38DC6E-E8CB-CB79-CD7B-C1411BAE0AB1}"/>
              </a:ext>
            </a:extLst>
          </p:cNvPr>
          <p:cNvSpPr txBox="1"/>
          <p:nvPr/>
        </p:nvSpPr>
        <p:spPr>
          <a:xfrm rot="19771864">
            <a:off x="6126158" y="4791990"/>
            <a:ext cx="2910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Measurements are sent to couch via UDP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508DE8C-A519-1F9A-2251-A3E8414924BD}"/>
              </a:ext>
            </a:extLst>
          </p:cNvPr>
          <p:cNvSpPr/>
          <p:nvPr/>
        </p:nvSpPr>
        <p:spPr>
          <a:xfrm>
            <a:off x="2822221" y="1084937"/>
            <a:ext cx="338667" cy="327953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C9BBF3-C8D7-2B7D-4ADC-A5745B65D697}"/>
              </a:ext>
            </a:extLst>
          </p:cNvPr>
          <p:cNvCxnSpPr/>
          <p:nvPr/>
        </p:nvCxnSpPr>
        <p:spPr>
          <a:xfrm>
            <a:off x="2246489" y="1030390"/>
            <a:ext cx="0" cy="4217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6A2C51-4E9A-F7EB-FDD1-3447B2554EA9}"/>
              </a:ext>
            </a:extLst>
          </p:cNvPr>
          <p:cNvCxnSpPr/>
          <p:nvPr/>
        </p:nvCxnSpPr>
        <p:spPr>
          <a:xfrm>
            <a:off x="3674533" y="1030390"/>
            <a:ext cx="0" cy="42179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8D5FE80-838C-70C6-7AD7-A47749571176}"/>
              </a:ext>
            </a:extLst>
          </p:cNvPr>
          <p:cNvCxnSpPr>
            <a:cxnSpLocks/>
          </p:cNvCxnSpPr>
          <p:nvPr/>
        </p:nvCxnSpPr>
        <p:spPr>
          <a:xfrm flipH="1" flipV="1">
            <a:off x="2361370" y="1248913"/>
            <a:ext cx="270933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C3B6932-14C6-10A2-BE13-2C3AFC544EE4}"/>
              </a:ext>
            </a:extLst>
          </p:cNvPr>
          <p:cNvCxnSpPr>
            <a:cxnSpLocks/>
          </p:cNvCxnSpPr>
          <p:nvPr/>
        </p:nvCxnSpPr>
        <p:spPr>
          <a:xfrm>
            <a:off x="3309635" y="1248913"/>
            <a:ext cx="24271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F25B73E-AF46-A08C-D929-A5001FE4200F}"/>
              </a:ext>
            </a:extLst>
          </p:cNvPr>
          <p:cNvSpPr txBox="1"/>
          <p:nvPr/>
        </p:nvSpPr>
        <p:spPr>
          <a:xfrm>
            <a:off x="2426269" y="637824"/>
            <a:ext cx="1126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Isocenter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18EC6F-D1EC-A76D-5D0C-7199421A13EA}"/>
              </a:ext>
            </a:extLst>
          </p:cNvPr>
          <p:cNvSpPr txBox="1"/>
          <p:nvPr/>
        </p:nvSpPr>
        <p:spPr>
          <a:xfrm>
            <a:off x="3942116" y="1087396"/>
            <a:ext cx="1703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Target motion range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EE082D7-2782-0529-9202-165004478B9C}"/>
              </a:ext>
            </a:extLst>
          </p:cNvPr>
          <p:cNvCxnSpPr/>
          <p:nvPr/>
        </p:nvCxnSpPr>
        <p:spPr>
          <a:xfrm>
            <a:off x="2632303" y="1600479"/>
            <a:ext cx="0" cy="42179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41727CD-CE22-B4C5-C1F1-07C8D7F9634F}"/>
              </a:ext>
            </a:extLst>
          </p:cNvPr>
          <p:cNvCxnSpPr/>
          <p:nvPr/>
        </p:nvCxnSpPr>
        <p:spPr>
          <a:xfrm>
            <a:off x="3292702" y="1600479"/>
            <a:ext cx="0" cy="42179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BEC153F-9B53-5383-B051-FAFEEED028BD}"/>
              </a:ext>
            </a:extLst>
          </p:cNvPr>
          <p:cNvCxnSpPr>
            <a:cxnSpLocks/>
          </p:cNvCxnSpPr>
          <p:nvPr/>
        </p:nvCxnSpPr>
        <p:spPr>
          <a:xfrm>
            <a:off x="2756480" y="1840089"/>
            <a:ext cx="4044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1F8DE36-F9A4-534A-4554-3B83B0F5A48D}"/>
              </a:ext>
            </a:extLst>
          </p:cNvPr>
          <p:cNvSpPr txBox="1"/>
          <p:nvPr/>
        </p:nvSpPr>
        <p:spPr>
          <a:xfrm>
            <a:off x="3674533" y="1670172"/>
            <a:ext cx="2347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3"/>
                </a:solidFill>
              </a:rPr>
              <a:t>Compensated motion range</a:t>
            </a:r>
          </a:p>
        </p:txBody>
      </p:sp>
    </p:spTree>
    <p:extLst>
      <p:ext uri="{BB962C8B-B14F-4D97-AF65-F5344CB8AC3E}">
        <p14:creationId xmlns:p14="http://schemas.microsoft.com/office/powerpoint/2010/main" val="3527288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E47C0E5-1F32-DA9F-2870-3FAB2D5D6672}"/>
              </a:ext>
            </a:extLst>
          </p:cNvPr>
          <p:cNvSpPr/>
          <p:nvPr/>
        </p:nvSpPr>
        <p:spPr>
          <a:xfrm>
            <a:off x="834013" y="462224"/>
            <a:ext cx="2019719" cy="813917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KIM</a:t>
            </a:r>
          </a:p>
          <a:p>
            <a:pPr algn="ctr"/>
            <a:r>
              <a:rPr lang="en-US" sz="1200" dirty="0"/>
              <a:t>(Generated measurements)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7923065-88E0-6B0D-59DA-8528958106D6}"/>
              </a:ext>
            </a:extLst>
          </p:cNvPr>
          <p:cNvCxnSpPr/>
          <p:nvPr/>
        </p:nvCxnSpPr>
        <p:spPr>
          <a:xfrm>
            <a:off x="1838848" y="1446963"/>
            <a:ext cx="0" cy="7636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736D50BA-FB89-6572-AB84-DB93FAA6DA53}"/>
              </a:ext>
            </a:extLst>
          </p:cNvPr>
          <p:cNvSpPr/>
          <p:nvPr/>
        </p:nvSpPr>
        <p:spPr>
          <a:xfrm>
            <a:off x="1220876" y="2381459"/>
            <a:ext cx="1235944" cy="703384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8956E-4716-8A65-9DFC-E144C4D2D7EE}"/>
              </a:ext>
            </a:extLst>
          </p:cNvPr>
          <p:cNvSpPr txBox="1"/>
          <p:nvPr/>
        </p:nvSpPr>
        <p:spPr>
          <a:xfrm>
            <a:off x="1838848" y="1429433"/>
            <a:ext cx="553998" cy="87582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200" dirty="0"/>
              <a:t>Ethernet connection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7BDE0F7-5A33-261A-F8F8-180E4B352C1C}"/>
              </a:ext>
            </a:extLst>
          </p:cNvPr>
          <p:cNvCxnSpPr/>
          <p:nvPr/>
        </p:nvCxnSpPr>
        <p:spPr>
          <a:xfrm>
            <a:off x="1838848" y="3237245"/>
            <a:ext cx="0" cy="7636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611B89F-CC20-FB3F-72E1-FAD44857BE95}"/>
              </a:ext>
            </a:extLst>
          </p:cNvPr>
          <p:cNvSpPr txBox="1"/>
          <p:nvPr/>
        </p:nvSpPr>
        <p:spPr>
          <a:xfrm>
            <a:off x="1902822" y="3181169"/>
            <a:ext cx="553998" cy="87582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200" dirty="0"/>
              <a:t>Ethernet connection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2982058-B6FE-CB01-D577-C82FDAF159FE}"/>
              </a:ext>
            </a:extLst>
          </p:cNvPr>
          <p:cNvSpPr/>
          <p:nvPr/>
        </p:nvSpPr>
        <p:spPr>
          <a:xfrm>
            <a:off x="808890" y="4224468"/>
            <a:ext cx="2676427" cy="813917"/>
          </a:xfrm>
          <a:prstGeom prst="round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Integrated Raspberry Pi &amp; DC motor drive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52715-BA73-D329-81EE-95EAEBE267BE}"/>
              </a:ext>
            </a:extLst>
          </p:cNvPr>
          <p:cNvSpPr txBox="1"/>
          <p:nvPr/>
        </p:nvSpPr>
        <p:spPr>
          <a:xfrm>
            <a:off x="200964" y="5483660"/>
            <a:ext cx="1617785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Monitor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31DA70-3689-B473-0BB6-B83F9E8CB9D9}"/>
              </a:ext>
            </a:extLst>
          </p:cNvPr>
          <p:cNvSpPr txBox="1"/>
          <p:nvPr/>
        </p:nvSpPr>
        <p:spPr>
          <a:xfrm>
            <a:off x="2179821" y="5483660"/>
            <a:ext cx="2071927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Keyboard &amp; Mouse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ACDC21B-7095-5BE8-4CA9-4E7CC867F8E8}"/>
              </a:ext>
            </a:extLst>
          </p:cNvPr>
          <p:cNvCxnSpPr>
            <a:cxnSpLocks/>
          </p:cNvCxnSpPr>
          <p:nvPr/>
        </p:nvCxnSpPr>
        <p:spPr>
          <a:xfrm flipV="1">
            <a:off x="1009856" y="5103259"/>
            <a:ext cx="211020" cy="31734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34032C2-16D5-13F0-1955-39C33C9A3312}"/>
              </a:ext>
            </a:extLst>
          </p:cNvPr>
          <p:cNvCxnSpPr>
            <a:cxnSpLocks/>
          </p:cNvCxnSpPr>
          <p:nvPr/>
        </p:nvCxnSpPr>
        <p:spPr>
          <a:xfrm flipH="1" flipV="1">
            <a:off x="2667840" y="5103259"/>
            <a:ext cx="185892" cy="31734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39A9C53-C5AE-D58A-A389-B4C2D23D2AF1}"/>
              </a:ext>
            </a:extLst>
          </p:cNvPr>
          <p:cNvSpPr txBox="1"/>
          <p:nvPr/>
        </p:nvSpPr>
        <p:spPr>
          <a:xfrm>
            <a:off x="1267552" y="5140544"/>
            <a:ext cx="1824538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USB Connection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B75082-2D40-F65B-2627-C0B7AE869015}"/>
              </a:ext>
            </a:extLst>
          </p:cNvPr>
          <p:cNvSpPr txBox="1"/>
          <p:nvPr/>
        </p:nvSpPr>
        <p:spPr>
          <a:xfrm>
            <a:off x="3485317" y="3521771"/>
            <a:ext cx="2177801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Motor power supply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5E812E14-BA04-EC3F-5464-698F979A84AB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37970" y="3738873"/>
            <a:ext cx="247347" cy="420721"/>
          </a:xfrm>
          <a:prstGeom prst="bentConnector2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ADB5782-443C-8DA6-28C7-F036348288E3}"/>
              </a:ext>
            </a:extLst>
          </p:cNvPr>
          <p:cNvSpPr txBox="1"/>
          <p:nvPr/>
        </p:nvSpPr>
        <p:spPr>
          <a:xfrm>
            <a:off x="4134601" y="4308259"/>
            <a:ext cx="1673709" cy="646331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Linear actuator motor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92BD158-52D8-65AA-E4FF-2004818FA53C}"/>
              </a:ext>
            </a:extLst>
          </p:cNvPr>
          <p:cNvCxnSpPr>
            <a:cxnSpLocks/>
          </p:cNvCxnSpPr>
          <p:nvPr/>
        </p:nvCxnSpPr>
        <p:spPr>
          <a:xfrm>
            <a:off x="3597310" y="4631425"/>
            <a:ext cx="392099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49F73A7A-1310-5111-9FEC-69F29B3B3BE1}"/>
              </a:ext>
            </a:extLst>
          </p:cNvPr>
          <p:cNvSpPr txBox="1"/>
          <p:nvPr/>
        </p:nvSpPr>
        <p:spPr>
          <a:xfrm>
            <a:off x="6383692" y="4446758"/>
            <a:ext cx="4183760" cy="369332"/>
          </a:xfrm>
          <a:prstGeom prst="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Couch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C91A2E3-7F39-76E7-A300-99B0D9206CE2}"/>
              </a:ext>
            </a:extLst>
          </p:cNvPr>
          <p:cNvCxnSpPr>
            <a:cxnSpLocks/>
          </p:cNvCxnSpPr>
          <p:nvPr/>
        </p:nvCxnSpPr>
        <p:spPr>
          <a:xfrm>
            <a:off x="5886659" y="4622185"/>
            <a:ext cx="3920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4284FEE-E7F1-23DA-1F4C-5959E62199D0}"/>
              </a:ext>
            </a:extLst>
          </p:cNvPr>
          <p:cNvSpPr txBox="1"/>
          <p:nvPr/>
        </p:nvSpPr>
        <p:spPr>
          <a:xfrm>
            <a:off x="7077644" y="3237245"/>
            <a:ext cx="1527136" cy="923330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6 degree-of-freedom </a:t>
            </a:r>
          </a:p>
          <a:p>
            <a:r>
              <a:rPr lang="en-US" dirty="0"/>
              <a:t>robotic arm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4263D83-0363-DB2C-A753-1DCBDCBB7050}"/>
              </a:ext>
            </a:extLst>
          </p:cNvPr>
          <p:cNvSpPr txBox="1"/>
          <p:nvPr/>
        </p:nvSpPr>
        <p:spPr>
          <a:xfrm>
            <a:off x="9195041" y="3500979"/>
            <a:ext cx="1088901" cy="369332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Phantom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18AD899-E0E4-5371-F316-FADC11266972}"/>
              </a:ext>
            </a:extLst>
          </p:cNvPr>
          <p:cNvCxnSpPr>
            <a:cxnSpLocks/>
          </p:cNvCxnSpPr>
          <p:nvPr/>
        </p:nvCxnSpPr>
        <p:spPr>
          <a:xfrm>
            <a:off x="8708005" y="3685645"/>
            <a:ext cx="3920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9ABA011C-7706-5F28-0A15-326A867D6AC3}"/>
              </a:ext>
            </a:extLst>
          </p:cNvPr>
          <p:cNvSpPr/>
          <p:nvPr/>
        </p:nvSpPr>
        <p:spPr>
          <a:xfrm>
            <a:off x="8434624" y="315963"/>
            <a:ext cx="2522137" cy="10249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Elekta/Varian kV imager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CC8E6F2-9823-3B3D-4E11-D33F93E92F7E}"/>
              </a:ext>
            </a:extLst>
          </p:cNvPr>
          <p:cNvCxnSpPr>
            <a:cxnSpLocks/>
          </p:cNvCxnSpPr>
          <p:nvPr/>
        </p:nvCxnSpPr>
        <p:spPr>
          <a:xfrm flipH="1">
            <a:off x="3793359" y="869182"/>
            <a:ext cx="3541938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B8E6B138-1029-2EAE-7496-6CBBE4D863C8}"/>
              </a:ext>
            </a:extLst>
          </p:cNvPr>
          <p:cNvSpPr txBox="1"/>
          <p:nvPr/>
        </p:nvSpPr>
        <p:spPr>
          <a:xfrm>
            <a:off x="4497113" y="462224"/>
            <a:ext cx="21344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kV images in real-time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1BBE865-D571-5525-A6DE-F9DD1D0ABC1A}"/>
              </a:ext>
            </a:extLst>
          </p:cNvPr>
          <p:cNvCxnSpPr>
            <a:cxnSpLocks/>
          </p:cNvCxnSpPr>
          <p:nvPr/>
        </p:nvCxnSpPr>
        <p:spPr>
          <a:xfrm>
            <a:off x="9695693" y="1765608"/>
            <a:ext cx="0" cy="1415561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1A34B02-9ED6-7004-95ED-47C08775F082}"/>
              </a:ext>
            </a:extLst>
          </p:cNvPr>
          <p:cNvSpPr txBox="1"/>
          <p:nvPr/>
        </p:nvSpPr>
        <p:spPr>
          <a:xfrm>
            <a:off x="9695692" y="1694446"/>
            <a:ext cx="615553" cy="1663442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400" dirty="0"/>
              <a:t>Track internal motion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C08CB65-E579-D23F-2350-2CD0488313BB}"/>
              </a:ext>
            </a:extLst>
          </p:cNvPr>
          <p:cNvSpPr txBox="1"/>
          <p:nvPr/>
        </p:nvSpPr>
        <p:spPr>
          <a:xfrm>
            <a:off x="5720324" y="5149825"/>
            <a:ext cx="4488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Clinical experiment hardware setup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416702F-9E67-04F4-7BBE-B0A8CAE9193B}"/>
              </a:ext>
            </a:extLst>
          </p:cNvPr>
          <p:cNvSpPr txBox="1"/>
          <p:nvPr/>
        </p:nvSpPr>
        <p:spPr>
          <a:xfrm>
            <a:off x="5720324" y="5579743"/>
            <a:ext cx="64688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eriod"/>
            </a:pPr>
            <a:r>
              <a:rPr lang="en-US" sz="1200" dirty="0"/>
              <a:t>Router establishes private UDP communication with pre-set fixed IP address</a:t>
            </a:r>
          </a:p>
          <a:p>
            <a:pPr marL="228600" indent="-228600">
              <a:buAutoNum type="arabicPeriod"/>
            </a:pPr>
            <a:r>
              <a:rPr lang="en-US" sz="1200" dirty="0"/>
              <a:t>Robotic arm moves phantom to simulate patient internal motion</a:t>
            </a:r>
          </a:p>
          <a:p>
            <a:pPr marL="228600" indent="-228600">
              <a:buAutoNum type="arabicPeriod"/>
            </a:pPr>
            <a:r>
              <a:rPr lang="en-US" sz="1200" dirty="0"/>
              <a:t>Phantom positions are tracked by kV imager, measurements are generated by KIM algorithm</a:t>
            </a:r>
          </a:p>
          <a:p>
            <a:pPr marL="228600" indent="-228600">
              <a:buAutoNum type="arabicPeriod"/>
            </a:pPr>
            <a:r>
              <a:rPr lang="en-US" sz="1200" dirty="0"/>
              <a:t>Pi receives measurements and operate couch to perform motion compensation</a:t>
            </a:r>
          </a:p>
        </p:txBody>
      </p:sp>
    </p:spTree>
    <p:extLst>
      <p:ext uri="{BB962C8B-B14F-4D97-AF65-F5344CB8AC3E}">
        <p14:creationId xmlns:p14="http://schemas.microsoft.com/office/powerpoint/2010/main" val="671240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G_9339_1163253B-10AC-4C20-BD10-E913DC726CF2.mp4">
            <a:hlinkClick r:id="" action="ppaction://media"/>
            <a:extLst>
              <a:ext uri="{FF2B5EF4-FFF2-40B4-BE49-F238E27FC236}">
                <a16:creationId xmlns:a16="http://schemas.microsoft.com/office/drawing/2014/main" id="{94442832-EB80-F9D3-3E4F-026263874E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226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9B8F42-40AC-75B3-9FFC-956FB84DB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5E9B7ADA-CCC6-DF92-6A4B-91C5D48905A0}"/>
              </a:ext>
            </a:extLst>
          </p:cNvPr>
          <p:cNvSpPr/>
          <p:nvPr/>
        </p:nvSpPr>
        <p:spPr>
          <a:xfrm>
            <a:off x="1220876" y="2381459"/>
            <a:ext cx="1235944" cy="703384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3D42BD-06A7-844F-94F4-32FA6B310142}"/>
              </a:ext>
            </a:extLst>
          </p:cNvPr>
          <p:cNvSpPr txBox="1"/>
          <p:nvPr/>
        </p:nvSpPr>
        <p:spPr>
          <a:xfrm rot="16200000">
            <a:off x="4547505" y="1938020"/>
            <a:ext cx="553998" cy="87582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200" dirty="0"/>
              <a:t>Ethernet connection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1E9BB6C-8082-04B7-B6EB-5D2B7A00D192}"/>
              </a:ext>
            </a:extLst>
          </p:cNvPr>
          <p:cNvCxnSpPr/>
          <p:nvPr/>
        </p:nvCxnSpPr>
        <p:spPr>
          <a:xfrm>
            <a:off x="1838848" y="3237245"/>
            <a:ext cx="0" cy="7636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91C9379-D0DF-F401-DA8E-F8EB24C26EAE}"/>
              </a:ext>
            </a:extLst>
          </p:cNvPr>
          <p:cNvSpPr txBox="1"/>
          <p:nvPr/>
        </p:nvSpPr>
        <p:spPr>
          <a:xfrm>
            <a:off x="1902822" y="3181169"/>
            <a:ext cx="553998" cy="87582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200" dirty="0"/>
              <a:t>Ethernet connection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A2A5635-4BED-7C93-67AE-6E1A9E6EA2F5}"/>
              </a:ext>
            </a:extLst>
          </p:cNvPr>
          <p:cNvSpPr/>
          <p:nvPr/>
        </p:nvSpPr>
        <p:spPr>
          <a:xfrm>
            <a:off x="808890" y="4224468"/>
            <a:ext cx="2676427" cy="813917"/>
          </a:xfrm>
          <a:prstGeom prst="round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Integrated Raspberry Pi &amp; DC motor drive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1042D0-0A13-EF2D-34E7-4F90D3F7BF60}"/>
              </a:ext>
            </a:extLst>
          </p:cNvPr>
          <p:cNvSpPr txBox="1"/>
          <p:nvPr/>
        </p:nvSpPr>
        <p:spPr>
          <a:xfrm>
            <a:off x="200964" y="5483660"/>
            <a:ext cx="1617785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Monitor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76C64C-D602-D77C-37A2-1ED33E22F304}"/>
              </a:ext>
            </a:extLst>
          </p:cNvPr>
          <p:cNvSpPr txBox="1"/>
          <p:nvPr/>
        </p:nvSpPr>
        <p:spPr>
          <a:xfrm>
            <a:off x="2179821" y="5483660"/>
            <a:ext cx="2071927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Keyboard &amp; Mouse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0A5D525-517F-7466-0B2D-9F9F8C3B6794}"/>
              </a:ext>
            </a:extLst>
          </p:cNvPr>
          <p:cNvCxnSpPr>
            <a:cxnSpLocks/>
          </p:cNvCxnSpPr>
          <p:nvPr/>
        </p:nvCxnSpPr>
        <p:spPr>
          <a:xfrm flipV="1">
            <a:off x="1009856" y="5103259"/>
            <a:ext cx="211020" cy="31734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64BC94B-3968-10AE-6FC5-037903B9524A}"/>
              </a:ext>
            </a:extLst>
          </p:cNvPr>
          <p:cNvCxnSpPr>
            <a:cxnSpLocks/>
          </p:cNvCxnSpPr>
          <p:nvPr/>
        </p:nvCxnSpPr>
        <p:spPr>
          <a:xfrm flipH="1" flipV="1">
            <a:off x="2667840" y="5103259"/>
            <a:ext cx="185892" cy="317349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A81CA7B-BAAD-5158-162F-D2B0A56B47BF}"/>
              </a:ext>
            </a:extLst>
          </p:cNvPr>
          <p:cNvSpPr txBox="1"/>
          <p:nvPr/>
        </p:nvSpPr>
        <p:spPr>
          <a:xfrm>
            <a:off x="1267552" y="5140544"/>
            <a:ext cx="1824538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USB Connection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6742D61-09DB-9646-D507-4265118A1727}"/>
              </a:ext>
            </a:extLst>
          </p:cNvPr>
          <p:cNvSpPr txBox="1"/>
          <p:nvPr/>
        </p:nvSpPr>
        <p:spPr>
          <a:xfrm>
            <a:off x="3485317" y="3521771"/>
            <a:ext cx="2177801" cy="369332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Motor power supply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DBD68C83-15B0-F18C-2424-2B3B01D7DD36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37970" y="3738873"/>
            <a:ext cx="247347" cy="420721"/>
          </a:xfrm>
          <a:prstGeom prst="bentConnector2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B32D586-9C27-180E-B6DF-D9043945AB7A}"/>
              </a:ext>
            </a:extLst>
          </p:cNvPr>
          <p:cNvSpPr txBox="1"/>
          <p:nvPr/>
        </p:nvSpPr>
        <p:spPr>
          <a:xfrm>
            <a:off x="4134601" y="4308259"/>
            <a:ext cx="1673709" cy="646331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Linear actuator motor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89621E6-2504-CA62-0CAD-2306E1287EF2}"/>
              </a:ext>
            </a:extLst>
          </p:cNvPr>
          <p:cNvCxnSpPr>
            <a:cxnSpLocks/>
          </p:cNvCxnSpPr>
          <p:nvPr/>
        </p:nvCxnSpPr>
        <p:spPr>
          <a:xfrm>
            <a:off x="3597310" y="4631425"/>
            <a:ext cx="392099" cy="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E5859B-CC03-AA09-E77A-15768277910E}"/>
              </a:ext>
            </a:extLst>
          </p:cNvPr>
          <p:cNvSpPr txBox="1"/>
          <p:nvPr/>
        </p:nvSpPr>
        <p:spPr>
          <a:xfrm>
            <a:off x="6383692" y="4446758"/>
            <a:ext cx="4183760" cy="369332"/>
          </a:xfrm>
          <a:prstGeom prst="rect">
            <a:avLst/>
          </a:prstGeom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Couch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0C53588-509A-9BFB-8858-CB83BE0C9503}"/>
              </a:ext>
            </a:extLst>
          </p:cNvPr>
          <p:cNvCxnSpPr>
            <a:cxnSpLocks/>
          </p:cNvCxnSpPr>
          <p:nvPr/>
        </p:nvCxnSpPr>
        <p:spPr>
          <a:xfrm>
            <a:off x="5886659" y="4622185"/>
            <a:ext cx="3920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0A72195-EEEE-5692-2B20-5F174181B08C}"/>
              </a:ext>
            </a:extLst>
          </p:cNvPr>
          <p:cNvSpPr txBox="1"/>
          <p:nvPr/>
        </p:nvSpPr>
        <p:spPr>
          <a:xfrm>
            <a:off x="7077644" y="3237245"/>
            <a:ext cx="1527136" cy="923330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6 degree-of-freedom </a:t>
            </a:r>
          </a:p>
          <a:p>
            <a:r>
              <a:rPr lang="en-US" dirty="0"/>
              <a:t>robotic arm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10BE9E1-9693-F36E-0CC1-C394F445996A}"/>
              </a:ext>
            </a:extLst>
          </p:cNvPr>
          <p:cNvSpPr txBox="1"/>
          <p:nvPr/>
        </p:nvSpPr>
        <p:spPr>
          <a:xfrm>
            <a:off x="9195041" y="3500979"/>
            <a:ext cx="1088901" cy="369332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Phantom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DDB164E-BCF7-FD7D-340B-575B1C713400}"/>
              </a:ext>
            </a:extLst>
          </p:cNvPr>
          <p:cNvCxnSpPr>
            <a:cxnSpLocks/>
          </p:cNvCxnSpPr>
          <p:nvPr/>
        </p:nvCxnSpPr>
        <p:spPr>
          <a:xfrm>
            <a:off x="8708005" y="3685645"/>
            <a:ext cx="39209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D9DB51C9-B391-C5B0-0079-EEE7E7B30510}"/>
              </a:ext>
            </a:extLst>
          </p:cNvPr>
          <p:cNvSpPr/>
          <p:nvPr/>
        </p:nvSpPr>
        <p:spPr>
          <a:xfrm>
            <a:off x="8434624" y="315963"/>
            <a:ext cx="2522137" cy="10249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Intel RealSense Depth Measurement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51845A4-DCE0-D8FD-638E-A03538040A24}"/>
              </a:ext>
            </a:extLst>
          </p:cNvPr>
          <p:cNvCxnSpPr>
            <a:cxnSpLocks/>
          </p:cNvCxnSpPr>
          <p:nvPr/>
        </p:nvCxnSpPr>
        <p:spPr>
          <a:xfrm>
            <a:off x="9695693" y="1765608"/>
            <a:ext cx="0" cy="1415561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D05AA0A9-6DD0-6843-9ABF-F9025EB22D1F}"/>
              </a:ext>
            </a:extLst>
          </p:cNvPr>
          <p:cNvSpPr txBox="1"/>
          <p:nvPr/>
        </p:nvSpPr>
        <p:spPr>
          <a:xfrm>
            <a:off x="9693146" y="1756975"/>
            <a:ext cx="615553" cy="1663442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r>
              <a:rPr lang="en-US" sz="1400" dirty="0"/>
              <a:t>Track surface motion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79CDDC9-BBA4-5C72-08B8-70E87497F78B}"/>
              </a:ext>
            </a:extLst>
          </p:cNvPr>
          <p:cNvSpPr txBox="1"/>
          <p:nvPr/>
        </p:nvSpPr>
        <p:spPr>
          <a:xfrm>
            <a:off x="5720324" y="5149825"/>
            <a:ext cx="5204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Laboratory experiment hardware setup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90BDCF7-AAD5-22C1-EB00-EA882B2E0A38}"/>
              </a:ext>
            </a:extLst>
          </p:cNvPr>
          <p:cNvSpPr txBox="1"/>
          <p:nvPr/>
        </p:nvSpPr>
        <p:spPr>
          <a:xfrm>
            <a:off x="5720324" y="5579743"/>
            <a:ext cx="57793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eriod"/>
            </a:pPr>
            <a:r>
              <a:rPr lang="en-US" sz="1200" dirty="0"/>
              <a:t>Router establishes private UDP communication with pre-set fixed IP address.</a:t>
            </a:r>
          </a:p>
          <a:p>
            <a:pPr marL="228600" indent="-228600">
              <a:buAutoNum type="arabicPeriod"/>
            </a:pPr>
            <a:r>
              <a:rPr lang="en-US" sz="1200" dirty="0"/>
              <a:t>Robotic arm moves phantom to simulate patient internal motion.</a:t>
            </a:r>
          </a:p>
          <a:p>
            <a:pPr marL="228600" indent="-228600">
              <a:buAutoNum type="arabicPeriod"/>
            </a:pPr>
            <a:r>
              <a:rPr lang="en-US" sz="1200" dirty="0"/>
              <a:t>Phantom surface positions are tracked by depth camera.</a:t>
            </a:r>
          </a:p>
          <a:p>
            <a:pPr marL="228600" indent="-228600">
              <a:buAutoNum type="arabicPeriod"/>
            </a:pPr>
            <a:r>
              <a:rPr lang="en-US" sz="1200" dirty="0"/>
              <a:t>Pi receives measurements and operate couch to perform motion compensation.</a:t>
            </a:r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A49E760D-4721-619B-1E1C-7BE54608B73F}"/>
              </a:ext>
            </a:extLst>
          </p:cNvPr>
          <p:cNvCxnSpPr>
            <a:cxnSpLocks/>
          </p:cNvCxnSpPr>
          <p:nvPr/>
        </p:nvCxnSpPr>
        <p:spPr>
          <a:xfrm rot="10800000" flipV="1">
            <a:off x="2534958" y="941570"/>
            <a:ext cx="5852198" cy="179419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02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chine on a table&#10;&#10;Description automatically generated">
            <a:extLst>
              <a:ext uri="{FF2B5EF4-FFF2-40B4-BE49-F238E27FC236}">
                <a16:creationId xmlns:a16="http://schemas.microsoft.com/office/drawing/2014/main" id="{D6607C19-CADD-6B6C-E6BB-9D7E7D6DE4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92" r="2512"/>
          <a:stretch/>
        </p:blipFill>
        <p:spPr>
          <a:xfrm rot="5400000">
            <a:off x="2766923" y="-169159"/>
            <a:ext cx="5712640" cy="7543552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AFA6449-0676-F01C-AF99-A5A2316CD210}"/>
              </a:ext>
            </a:extLst>
          </p:cNvPr>
          <p:cNvSpPr/>
          <p:nvPr/>
        </p:nvSpPr>
        <p:spPr>
          <a:xfrm>
            <a:off x="5623243" y="1073889"/>
            <a:ext cx="2489400" cy="57043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Robotic arm to replicate target motion</a:t>
            </a: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792E8A07-C9A3-3CD3-9EF4-6E1F6F4A7873}"/>
              </a:ext>
            </a:extLst>
          </p:cNvPr>
          <p:cNvSpPr/>
          <p:nvPr/>
        </p:nvSpPr>
        <p:spPr>
          <a:xfrm rot="5400000">
            <a:off x="5273749" y="1162401"/>
            <a:ext cx="138223" cy="393405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2D1F858-56C8-7982-D5E8-A16A0BD52451}"/>
              </a:ext>
            </a:extLst>
          </p:cNvPr>
          <p:cNvSpPr/>
          <p:nvPr/>
        </p:nvSpPr>
        <p:spPr>
          <a:xfrm>
            <a:off x="1980458" y="4960089"/>
            <a:ext cx="1144382" cy="425302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Couch </a:t>
            </a: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F9701AB5-FD70-6D69-9683-A60E35162C3A}"/>
              </a:ext>
            </a:extLst>
          </p:cNvPr>
          <p:cNvSpPr/>
          <p:nvPr/>
        </p:nvSpPr>
        <p:spPr>
          <a:xfrm rot="16200000">
            <a:off x="3384698" y="4976037"/>
            <a:ext cx="138223" cy="393405"/>
          </a:xfrm>
          <a:prstGeom prst="down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5A57AEA-9D8D-2E88-ACD4-F15962F16333}"/>
              </a:ext>
            </a:extLst>
          </p:cNvPr>
          <p:cNvSpPr/>
          <p:nvPr/>
        </p:nvSpPr>
        <p:spPr>
          <a:xfrm>
            <a:off x="5790693" y="4795403"/>
            <a:ext cx="1464144" cy="781552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Linear actuator motor 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3B786CCC-E125-3DF7-1D23-C184B68E4E45}"/>
              </a:ext>
            </a:extLst>
          </p:cNvPr>
          <p:cNvSpPr/>
          <p:nvPr/>
        </p:nvSpPr>
        <p:spPr>
          <a:xfrm rot="10800000">
            <a:off x="6487459" y="4301567"/>
            <a:ext cx="138223" cy="393405"/>
          </a:xfrm>
          <a:prstGeom prst="down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75990A4-52F8-25D0-A7DF-FE7C63684497}"/>
              </a:ext>
            </a:extLst>
          </p:cNvPr>
          <p:cNvSpPr/>
          <p:nvPr/>
        </p:nvSpPr>
        <p:spPr>
          <a:xfrm>
            <a:off x="5104613" y="2268644"/>
            <a:ext cx="1982774" cy="57043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Intel </a:t>
            </a:r>
            <a:r>
              <a:rPr lang="en-US" dirty="0" err="1"/>
              <a:t>Realsense</a:t>
            </a:r>
            <a:r>
              <a:rPr lang="en-US" dirty="0"/>
              <a:t> depth camera 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9F11D4FC-CF33-2A6A-33EF-18FE86F723C6}"/>
              </a:ext>
            </a:extLst>
          </p:cNvPr>
          <p:cNvSpPr/>
          <p:nvPr/>
        </p:nvSpPr>
        <p:spPr>
          <a:xfrm rot="16200000">
            <a:off x="7360585" y="2357157"/>
            <a:ext cx="161261" cy="393405"/>
          </a:xfrm>
          <a:prstGeom prst="down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478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d8c62ce-8f14-4912-9c34-78e1f1c61ac0">
      <Terms xmlns="http://schemas.microsoft.com/office/infopath/2007/PartnerControls"/>
    </lcf76f155ced4ddcb4097134ff3c332f>
    <TaxCatchAll xmlns="ad642fd4-43f1-4cfe-b300-4fc5851faf7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834D7AC55572246B48DC94D166E5574" ma:contentTypeVersion="18" ma:contentTypeDescription="Create a new document." ma:contentTypeScope="" ma:versionID="03101f7b4479353d7596367c123d58a9">
  <xsd:schema xmlns:xsd="http://www.w3.org/2001/XMLSchema" xmlns:xs="http://www.w3.org/2001/XMLSchema" xmlns:p="http://schemas.microsoft.com/office/2006/metadata/properties" xmlns:ns2="0d8c62ce-8f14-4912-9c34-78e1f1c61ac0" xmlns:ns3="ad642fd4-43f1-4cfe-b300-4fc5851faf75" targetNamespace="http://schemas.microsoft.com/office/2006/metadata/properties" ma:root="true" ma:fieldsID="ff652d4a31050ac6decfb1e6ee32f036" ns2:_="" ns3:_="">
    <xsd:import namespace="0d8c62ce-8f14-4912-9c34-78e1f1c61ac0"/>
    <xsd:import namespace="ad642fd4-43f1-4cfe-b300-4fc5851faf7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8c62ce-8f14-4912-9c34-78e1f1c61a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7b492977-2dea-498c-99b4-1555f3d0d96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642fd4-43f1-4cfe-b300-4fc5851faf75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f74b2ee-a89d-4959-955c-909f4f03396e}" ma:internalName="TaxCatchAll" ma:showField="CatchAllData" ma:web="ad642fd4-43f1-4cfe-b300-4fc5851faf7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39191E-2312-4DFE-ACA6-E5749C1E0C4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F28AA9E-F9F4-493E-94C3-2C4BE61AD531}">
  <ds:schemaRefs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purl.org/dc/terms/"/>
    <ds:schemaRef ds:uri="http://schemas.microsoft.com/office/2006/documentManagement/types"/>
    <ds:schemaRef ds:uri="http://schemas.microsoft.com/office/infopath/2007/PartnerControls"/>
    <ds:schemaRef ds:uri="0d8c62ce-8f14-4912-9c34-78e1f1c61ac0"/>
    <ds:schemaRef ds:uri="ad642fd4-43f1-4cfe-b300-4fc5851faf7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088BD0A-B3AE-44D2-BC8A-C8C165B1D3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d8c62ce-8f14-4912-9c34-78e1f1c61ac0"/>
    <ds:schemaRef ds:uri="ad642fd4-43f1-4cfe-b300-4fc5851faf7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82b3e37e-8171-485d-b10b-38dae7ed14a8}" enabled="0" method="" siteId="{82b3e37e-8171-485d-b10b-38dae7ed14a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21224</TotalTime>
  <Words>532</Words>
  <Application>Microsoft Macintosh PowerPoint</Application>
  <PresentationFormat>Widescreen</PresentationFormat>
  <Paragraphs>127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Couch Tracking Flowchart –with Intel Realsense depth camera UDPsender_realtime.py</vt:lpstr>
      <vt:lpstr>Couch Tracking with pre-recorded trace Flowchart – UDPsend_trace.py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 Yan</dc:creator>
  <cp:lastModifiedBy>Ann Yan</cp:lastModifiedBy>
  <cp:revision>48</cp:revision>
  <dcterms:created xsi:type="dcterms:W3CDTF">2024-06-11T00:34:27Z</dcterms:created>
  <dcterms:modified xsi:type="dcterms:W3CDTF">2024-11-27T05:44:40Z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0x0101005834D7AC55572246B48DC94D166E5574</vt:lpwstr>
  </property>
  <property fmtid="{D5CDD505-2E9C-101B-9397-08002B2CF9AE}" pid="3" name="MediaServiceImageTags">
    <vt:lpwstr/>
  </property>
</Properties>
</file>

<file path=docProps/thumbnail.jpeg>
</file>